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
  </p:notesMasterIdLst>
  <p:handoutMasterIdLst>
    <p:handoutMasterId r:id="rId11"/>
  </p:handoutMasterIdLst>
  <p:sldIdLst>
    <p:sldId id="256" r:id="rId2"/>
    <p:sldId id="287" r:id="rId3"/>
    <p:sldId id="290" r:id="rId4"/>
    <p:sldId id="288" r:id="rId5"/>
    <p:sldId id="292" r:id="rId6"/>
    <p:sldId id="275" r:id="rId7"/>
    <p:sldId id="278" r:id="rId8"/>
    <p:sldId id="284" r:id="rId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600"/>
    <a:srgbClr val="720E0E"/>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4660"/>
  </p:normalViewPr>
  <p:slideViewPr>
    <p:cSldViewPr snapToGrid="0">
      <p:cViewPr>
        <p:scale>
          <a:sx n="118" d="100"/>
          <a:sy n="118" d="100"/>
        </p:scale>
        <p:origin x="-143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78E1038-6737-496F-95A7-837094682D66}" type="datetimeFigureOut">
              <a:rPr lang="fr-CH" smtClean="0"/>
              <a:t>12.11.2012</a:t>
            </a:fld>
            <a:endParaRPr lang="fr-CH"/>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DF80EE2-8EF8-439C-8A9E-EDB1F587FB02}" type="slidenum">
              <a:rPr lang="fr-CH" smtClean="0"/>
              <a:t>‹N°›</a:t>
            </a:fld>
            <a:endParaRPr lang="fr-CH"/>
          </a:p>
        </p:txBody>
      </p:sp>
    </p:spTree>
    <p:extLst>
      <p:ext uri="{BB962C8B-B14F-4D97-AF65-F5344CB8AC3E}">
        <p14:creationId xmlns:p14="http://schemas.microsoft.com/office/powerpoint/2010/main" val="38006284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fr-FR"/>
          </a:p>
        </p:txBody>
      </p:sp>
      <p:sp>
        <p:nvSpPr>
          <p:cNvPr id="13315"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fr-FR"/>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3318"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fr-FR"/>
          </a:p>
        </p:txBody>
      </p:sp>
      <p:sp>
        <p:nvSpPr>
          <p:cNvPr id="13319"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1C68A18-8715-4784-8A58-BD94A2ED4685}" type="slidenum">
              <a:rPr lang="fr-FR"/>
              <a:pPr/>
              <a:t>‹N°›</a:t>
            </a:fld>
            <a:endParaRPr lang="fr-FR"/>
          </a:p>
        </p:txBody>
      </p:sp>
    </p:spTree>
    <p:extLst>
      <p:ext uri="{BB962C8B-B14F-4D97-AF65-F5344CB8AC3E}">
        <p14:creationId xmlns:p14="http://schemas.microsoft.com/office/powerpoint/2010/main" val="3983870438"/>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Tree>
    <p:extLst>
      <p:ext uri="{BB962C8B-B14F-4D97-AF65-F5344CB8AC3E}">
        <p14:creationId xmlns:p14="http://schemas.microsoft.com/office/powerpoint/2010/main" val="161172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Reprise du slogan de Hollande lors de sa campagne. On est en France ca peu passer</a:t>
            </a:r>
            <a:r>
              <a:rPr lang="fr-CH" baseline="0" dirty="0" smtClean="0"/>
              <a:t> et faire sourire!!!</a:t>
            </a:r>
            <a:endParaRPr lang="fr-CH" dirty="0"/>
          </a:p>
        </p:txBody>
      </p:sp>
    </p:spTree>
    <p:extLst>
      <p:ext uri="{BB962C8B-B14F-4D97-AF65-F5344CB8AC3E}">
        <p14:creationId xmlns:p14="http://schemas.microsoft.com/office/powerpoint/2010/main" val="72743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F0D2384-D5C3-478B-BA02-2E575C81C804}" type="slidenum">
              <a:rPr lang="fr-FR" smtClean="0"/>
              <a:pPr/>
              <a:t>‹N°›</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6AC7F41-FF62-402E-A524-6BC0242D008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75BD7A-98F9-473D-916F-693F3748E89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5F1541-E919-4E80-A014-7A7DDA5E5A4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242D82-782B-4F9D-9341-C8267FF7DB8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A75904-5A57-4F8B-92BC-75F72426CA07}" type="slidenum">
              <a:rPr lang="fr-FR" smtClean="0"/>
              <a:pPr/>
              <a:t>‹N°›</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A9A12DE-0A19-4F37-B0E6-F34DCC03EB2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5F4F3A2-2561-4CC6-BF37-436C5A0D456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F343B61-8089-47DC-85D4-560A80A663C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fr-FR"/>
          </a:p>
        </p:txBody>
      </p:sp>
      <p:sp>
        <p:nvSpPr>
          <p:cNvPr id="7" name="Slide Number Placeholder 6"/>
          <p:cNvSpPr>
            <a:spLocks noGrp="1"/>
          </p:cNvSpPr>
          <p:nvPr>
            <p:ph type="sldNum" sz="quarter" idx="12"/>
          </p:nvPr>
        </p:nvSpPr>
        <p:spPr/>
        <p:txBody>
          <a:bodyPr/>
          <a:lstStyle/>
          <a:p>
            <a:fld id="{EC72DBC3-E2AB-4C52-828C-69D4D9EDBE56}" type="slidenum">
              <a:rPr lang="fr-FR" smtClean="0"/>
              <a:pPr/>
              <a:t>‹N°›</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18C832F4-8576-4961-B0DF-BECEFC40977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5AFBC80-8F72-447E-93D2-041F7A4EA53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tiff"/><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601138" y="4226229"/>
            <a:ext cx="3337353" cy="1002939"/>
          </a:xfrm>
        </p:spPr>
        <p:txBody>
          <a:bodyPr>
            <a:normAutofit/>
          </a:bodyPr>
          <a:lstStyle/>
          <a:p>
            <a:pPr algn="ctr"/>
            <a:r>
              <a:rPr lang="fr-FR" sz="2400" b="1" dirty="0" smtClean="0">
                <a:solidFill>
                  <a:schemeClr val="tx1"/>
                </a:solidFill>
                <a:latin typeface="Rockwell Extra Bold" pitchFamily="18" charset="0"/>
              </a:rPr>
              <a:t>HEIG-VD (CH) CRTH (F)</a:t>
            </a:r>
            <a:endParaRPr lang="fr-FR" sz="2400" b="1" dirty="0" smtClean="0">
              <a:solidFill>
                <a:schemeClr val="tx1"/>
              </a:solidFill>
              <a:latin typeface="Rockwell Extra Bold" pitchFamily="18" charset="0"/>
            </a:endParaRPr>
          </a:p>
        </p:txBody>
      </p:sp>
      <p:sp>
        <p:nvSpPr>
          <p:cNvPr id="2050" name="Rectangle 2"/>
          <p:cNvSpPr>
            <a:spLocks noGrp="1" noChangeArrowheads="1"/>
          </p:cNvSpPr>
          <p:nvPr>
            <p:ph type="ctrTitle"/>
          </p:nvPr>
        </p:nvSpPr>
        <p:spPr>
          <a:xfrm>
            <a:off x="77208" y="1988734"/>
            <a:ext cx="4320480" cy="1202639"/>
          </a:xfrm>
        </p:spPr>
        <p:txBody>
          <a:bodyPr>
            <a:noAutofit/>
          </a:bodyPr>
          <a:lstStyle/>
          <a:p>
            <a:pPr algn="ctr"/>
            <a:r>
              <a:rPr lang="fr-FR" sz="4000" b="1" dirty="0" smtClean="0">
                <a:ln w="12700">
                  <a:solidFill>
                    <a:schemeClr val="accent1">
                      <a:lumMod val="50000"/>
                    </a:schemeClr>
                  </a:solidFill>
                  <a:prstDash val="solid"/>
                </a:ln>
                <a:solidFill>
                  <a:schemeClr val="bg2">
                    <a:lumMod val="50000"/>
                  </a:schemeClr>
                </a:solidFill>
                <a:effectLst>
                  <a:outerShdw blurRad="41275" dist="20320" dir="1800000" algn="tl" rotWithShape="0">
                    <a:srgbClr val="000000">
                      <a:alpha val="40000"/>
                    </a:srgbClr>
                  </a:outerShdw>
                </a:effectLst>
                <a:latin typeface="Gisha" pitchFamily="34" charset="-79"/>
                <a:cs typeface="Gisha" pitchFamily="34" charset="-79"/>
              </a:rPr>
              <a:t>Projet d’étude </a:t>
            </a:r>
            <a:r>
              <a:rPr lang="fr-FR" sz="4000" b="1" dirty="0" err="1" smtClean="0">
                <a:ln w="12700">
                  <a:solidFill>
                    <a:schemeClr val="accent1">
                      <a:lumMod val="50000"/>
                    </a:schemeClr>
                  </a:solidFill>
                  <a:prstDash val="solid"/>
                </a:ln>
                <a:solidFill>
                  <a:schemeClr val="bg2">
                    <a:lumMod val="50000"/>
                  </a:schemeClr>
                </a:solidFill>
                <a:effectLst>
                  <a:outerShdw blurRad="41275" dist="20320" dir="1800000" algn="tl" rotWithShape="0">
                    <a:srgbClr val="000000">
                      <a:alpha val="40000"/>
                    </a:srgbClr>
                  </a:outerShdw>
                </a:effectLst>
                <a:latin typeface="Gisha" pitchFamily="34" charset="-79"/>
                <a:cs typeface="Gisha" pitchFamily="34" charset="-79"/>
              </a:rPr>
              <a:t>CleanEV</a:t>
            </a:r>
            <a:endParaRPr lang="fr-FR" sz="4000" b="1" dirty="0">
              <a:ln w="19050">
                <a:solidFill>
                  <a:schemeClr val="tx2">
                    <a:tint val="1000"/>
                  </a:schemeClr>
                </a:solidFill>
                <a:prstDash val="solid"/>
              </a:ln>
              <a:solidFill>
                <a:schemeClr val="bg2">
                  <a:lumMod val="50000"/>
                </a:schemeClr>
              </a:solidFill>
              <a:effectLst>
                <a:outerShdw blurRad="50000" dist="50800" dir="7500000" algn="tl">
                  <a:srgbClr val="000000">
                    <a:shade val="5000"/>
                    <a:alpha val="35000"/>
                  </a:srgbClr>
                </a:outerShdw>
              </a:effectLst>
              <a:latin typeface="Verdana" pitchFamily="34" charset="0"/>
            </a:endParaRPr>
          </a:p>
        </p:txBody>
      </p:sp>
      <p:pic>
        <p:nvPicPr>
          <p:cNvPr id="8" name="Image 7"/>
          <p:cNvPicPr>
            <a:picLocks noChangeAspect="1"/>
          </p:cNvPicPr>
          <p:nvPr/>
        </p:nvPicPr>
        <p:blipFill>
          <a:blip r:embed="rId3"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80112" y="188640"/>
            <a:ext cx="1737778" cy="864096"/>
          </a:xfrm>
          <a:prstGeom prst="rect">
            <a:avLst/>
          </a:prstGeom>
        </p:spPr>
      </p:pic>
      <p:pic>
        <p:nvPicPr>
          <p:cNvPr id="11" name="Image 10"/>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701414" y="2680165"/>
            <a:ext cx="1128489" cy="846367"/>
          </a:xfrm>
          <a:prstGeom prst="rect">
            <a:avLst/>
          </a:prstGeom>
        </p:spPr>
      </p:pic>
      <p:pic>
        <p:nvPicPr>
          <p:cNvPr id="12" name="Image 11"/>
          <p:cNvPicPr>
            <a:picLocks noChangeAspect="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020272" y="3789040"/>
            <a:ext cx="698076" cy="1197120"/>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3156" y="5229200"/>
            <a:ext cx="3549244" cy="555123"/>
          </a:xfrm>
          <a:prstGeom prst="rect">
            <a:avLst/>
          </a:prstGeom>
        </p:spPr>
      </p:pic>
      <p:pic>
        <p:nvPicPr>
          <p:cNvPr id="16" name="Image 1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24153" y="2590054"/>
            <a:ext cx="1476039" cy="936479"/>
          </a:xfrm>
          <a:prstGeom prst="rect">
            <a:avLst/>
          </a:prstGeom>
        </p:spPr>
      </p:pic>
      <p:pic>
        <p:nvPicPr>
          <p:cNvPr id="17" name="Image 16"/>
          <p:cNvPicPr>
            <a:picLocks noChangeAspect="1"/>
          </p:cNvPicPr>
          <p:nvPr/>
        </p:nvPicPr>
        <p:blipFill>
          <a:blip r:embed="rId8">
            <a:clrChange>
              <a:clrFrom>
                <a:srgbClr val="9EC558"/>
              </a:clrFrom>
              <a:clrTo>
                <a:srgbClr val="9EC558">
                  <a:alpha val="0"/>
                </a:srgbClr>
              </a:clrTo>
            </a:clrChange>
            <a:extLst>
              <a:ext uri="{28A0092B-C50C-407E-A947-70E740481C1C}">
                <a14:useLocalDpi xmlns:a14="http://schemas.microsoft.com/office/drawing/2010/main" val="0"/>
              </a:ext>
            </a:extLst>
          </a:blip>
          <a:stretch>
            <a:fillRect/>
          </a:stretch>
        </p:blipFill>
        <p:spPr>
          <a:xfrm>
            <a:off x="5007066" y="3844380"/>
            <a:ext cx="1336423" cy="1096788"/>
          </a:xfrm>
          <a:prstGeom prst="rect">
            <a:avLst/>
          </a:prstGeom>
        </p:spPr>
      </p:pic>
      <p:sp>
        <p:nvSpPr>
          <p:cNvPr id="18" name="ZoneTexte 17"/>
          <p:cNvSpPr txBox="1"/>
          <p:nvPr/>
        </p:nvSpPr>
        <p:spPr>
          <a:xfrm>
            <a:off x="4824151" y="1196752"/>
            <a:ext cx="3175521" cy="923330"/>
          </a:xfrm>
          <a:prstGeom prst="rect">
            <a:avLst/>
          </a:prstGeom>
          <a:solidFill>
            <a:schemeClr val="bg1"/>
          </a:solidFill>
        </p:spPr>
        <p:txBody>
          <a:bodyPr wrap="square" rtlCol="0">
            <a:spAutoFit/>
          </a:bodyPr>
          <a:lstStyle/>
          <a:p>
            <a:endParaRPr lang="fr-CH" dirty="0" smtClean="0"/>
          </a:p>
          <a:p>
            <a:endParaRPr lang="fr-CH" dirty="0"/>
          </a:p>
          <a:p>
            <a:endParaRPr lang="fr-CH" dirty="0"/>
          </a:p>
        </p:txBody>
      </p:sp>
      <p:pic>
        <p:nvPicPr>
          <p:cNvPr id="9"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4644" y="1340768"/>
            <a:ext cx="1035684" cy="703704"/>
          </a:xfrm>
          <a:prstGeom prst="rect">
            <a:avLst/>
          </a:prstGeom>
        </p:spPr>
      </p:pic>
      <p:pic>
        <p:nvPicPr>
          <p:cNvPr id="10" name="Imag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8184" y="1484784"/>
            <a:ext cx="1656184" cy="407676"/>
          </a:xfrm>
          <a:prstGeom prst="rect">
            <a:avLst/>
          </a:prstGeom>
        </p:spPr>
      </p:pic>
      <p:sp>
        <p:nvSpPr>
          <p:cNvPr id="2" name="ZoneTexte 1"/>
          <p:cNvSpPr txBox="1"/>
          <p:nvPr/>
        </p:nvSpPr>
        <p:spPr>
          <a:xfrm>
            <a:off x="145657" y="5782731"/>
            <a:ext cx="4183582" cy="261610"/>
          </a:xfrm>
          <a:prstGeom prst="rect">
            <a:avLst/>
          </a:prstGeom>
          <a:noFill/>
        </p:spPr>
        <p:txBody>
          <a:bodyPr wrap="square" rtlCol="0">
            <a:spAutoFit/>
          </a:bodyPr>
          <a:lstStyle/>
          <a:p>
            <a:pPr algn="ctr"/>
            <a:r>
              <a:rPr lang="fr-FR" sz="1100" dirty="0" smtClean="0">
                <a:latin typeface="Verdana" pitchFamily="34" charset="0"/>
              </a:rPr>
              <a:t>Présentation Générale</a:t>
            </a:r>
            <a:endParaRPr lang="fr-FR" sz="1100" dirty="0">
              <a:latin typeface="Verdana" pitchFamily="34" charset="0"/>
            </a:endParaRPr>
          </a:p>
        </p:txBody>
      </p:sp>
      <p:sp>
        <p:nvSpPr>
          <p:cNvPr id="3" name="Espace réservé du numéro de diapositive 2"/>
          <p:cNvSpPr>
            <a:spLocks noGrp="1"/>
          </p:cNvSpPr>
          <p:nvPr>
            <p:ph type="sldNum" sz="quarter" idx="12"/>
          </p:nvPr>
        </p:nvSpPr>
        <p:spPr/>
        <p:txBody>
          <a:bodyPr/>
          <a:lstStyle/>
          <a:p>
            <a:fld id="{BF0D2384-D5C3-478B-BA02-2E575C81C804}" type="slidenum">
              <a:rPr lang="fr-FR" smtClean="0"/>
              <a:pPr/>
              <a:t>1</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172" y="1454056"/>
            <a:ext cx="7133734" cy="4169909"/>
          </a:xfrm>
        </p:spPr>
        <p:txBody>
          <a:bodyPr>
            <a:noAutofit/>
          </a:bodyPr>
          <a:lstStyle/>
          <a:p>
            <a:pPr marL="68580" indent="0" algn="ctr">
              <a:spcAft>
                <a:spcPts val="1000"/>
              </a:spcAft>
              <a:buNone/>
            </a:pPr>
            <a:endParaRPr lang="fr-CH" sz="1600" dirty="0" smtClean="0"/>
          </a:p>
          <a:p>
            <a:pPr marL="68580" indent="0" algn="ctr">
              <a:lnSpc>
                <a:spcPts val="2400"/>
              </a:lnSpc>
              <a:spcAft>
                <a:spcPts val="1000"/>
              </a:spcAft>
              <a:buNone/>
            </a:pPr>
            <a:r>
              <a:rPr lang="fr-CH" sz="1600" dirty="0" smtClean="0">
                <a:latin typeface="Verdana" pitchFamily="34" charset="0"/>
                <a:ea typeface="Verdana" pitchFamily="34" charset="0"/>
                <a:cs typeface="Verdana" pitchFamily="34" charset="0"/>
              </a:rPr>
              <a:t>C’est une économie qui entraîne une amélioration du bien-être humain et de l’équité sociale tout </a:t>
            </a:r>
            <a:r>
              <a:rPr lang="fr-CH" sz="1600" b="1" dirty="0" smtClean="0">
                <a:solidFill>
                  <a:schemeClr val="accent1">
                    <a:lumMod val="75000"/>
                  </a:schemeClr>
                </a:solidFill>
                <a:latin typeface="Verdana" pitchFamily="34" charset="0"/>
                <a:ea typeface="Verdana" pitchFamily="34" charset="0"/>
                <a:cs typeface="Verdana" pitchFamily="34" charset="0"/>
              </a:rPr>
              <a:t>en réduisant de manière significative les risques environnementaux et la pénurie de ressources</a:t>
            </a:r>
          </a:p>
          <a:p>
            <a:pPr marL="68580" indent="0" algn="ctr">
              <a:spcAft>
                <a:spcPts val="1000"/>
              </a:spcAft>
              <a:buNone/>
            </a:pPr>
            <a:r>
              <a:rPr lang="fr-CH" sz="1000" dirty="0" smtClean="0">
                <a:latin typeface="Verdana" pitchFamily="34" charset="0"/>
                <a:ea typeface="Verdana" pitchFamily="34" charset="0"/>
                <a:cs typeface="Verdana" pitchFamily="34" charset="0"/>
              </a:rPr>
              <a:t>(source: Programme des Nations Unies pour l’Environnement, 2011)</a:t>
            </a:r>
          </a:p>
          <a:p>
            <a:pPr marL="68580" indent="0">
              <a:spcAft>
                <a:spcPts val="1000"/>
              </a:spcAft>
              <a:buNone/>
            </a:pPr>
            <a:endParaRPr lang="fr-CH" sz="1000" dirty="0">
              <a:latin typeface="Verdana" pitchFamily="34" charset="0"/>
              <a:ea typeface="Verdana" pitchFamily="34" charset="0"/>
              <a:cs typeface="Verdana" pitchFamily="34" charset="0"/>
            </a:endParaRPr>
          </a:p>
          <a:p>
            <a:pPr marL="68580" indent="0">
              <a:spcAft>
                <a:spcPts val="600"/>
              </a:spcAft>
              <a:buNone/>
            </a:pPr>
            <a:r>
              <a:rPr lang="fr-CH" sz="1600" dirty="0">
                <a:latin typeface="Verdana" pitchFamily="34" charset="0"/>
                <a:ea typeface="Verdana" pitchFamily="34" charset="0"/>
                <a:cs typeface="Verdana" pitchFamily="34" charset="0"/>
              </a:rPr>
              <a:t> </a:t>
            </a:r>
            <a:r>
              <a:rPr lang="fr-CH" sz="1600" dirty="0" smtClean="0">
                <a:latin typeface="Verdana" pitchFamily="34" charset="0"/>
                <a:ea typeface="Verdana" pitchFamily="34" charset="0"/>
                <a:cs typeface="Verdana" pitchFamily="34" charset="0"/>
              </a:rPr>
              <a:t>    Sous sa forme la plus simple:</a:t>
            </a:r>
          </a:p>
          <a:p>
            <a:pPr marL="972000">
              <a:spcAft>
                <a:spcPts val="600"/>
              </a:spcAft>
            </a:pPr>
            <a:r>
              <a:rPr lang="fr-CH" sz="1600" dirty="0" smtClean="0">
                <a:latin typeface="Verdana" pitchFamily="34" charset="0"/>
                <a:ea typeface="Verdana" pitchFamily="34" charset="0"/>
                <a:cs typeface="Verdana" pitchFamily="34" charset="0"/>
              </a:rPr>
              <a:t>Faible taux d’émission carbone</a:t>
            </a:r>
          </a:p>
          <a:p>
            <a:pPr marL="972000">
              <a:spcAft>
                <a:spcPts val="600"/>
              </a:spcAft>
            </a:pPr>
            <a:r>
              <a:rPr lang="fr-CH" sz="1600" dirty="0" smtClean="0">
                <a:latin typeface="Verdana" pitchFamily="34" charset="0"/>
                <a:ea typeface="Verdana" pitchFamily="34" charset="0"/>
                <a:cs typeface="Verdana" pitchFamily="34" charset="0"/>
              </a:rPr>
              <a:t>Utilisation rationnelle des ressources</a:t>
            </a:r>
          </a:p>
          <a:p>
            <a:pPr marL="972000">
              <a:spcAft>
                <a:spcPts val="600"/>
              </a:spcAft>
            </a:pPr>
            <a:r>
              <a:rPr lang="fr-CH" sz="1600" dirty="0" smtClean="0">
                <a:latin typeface="Verdana" pitchFamily="34" charset="0"/>
                <a:ea typeface="Verdana" pitchFamily="34" charset="0"/>
                <a:cs typeface="Verdana" pitchFamily="34" charset="0"/>
              </a:rPr>
              <a:t>Inclusion sociale</a:t>
            </a:r>
            <a:endParaRPr lang="fr-CH" sz="1600" dirty="0">
              <a:latin typeface="Verdana" pitchFamily="34" charset="0"/>
              <a:ea typeface="Verdana" pitchFamily="34" charset="0"/>
              <a:cs typeface="Verdana" pitchFamily="34" charset="0"/>
            </a:endParaRPr>
          </a:p>
        </p:txBody>
      </p:sp>
      <p:sp>
        <p:nvSpPr>
          <p:cNvPr id="5" name="Rectangle 2"/>
          <p:cNvSpPr txBox="1">
            <a:spLocks noChangeArrowheads="1"/>
          </p:cNvSpPr>
          <p:nvPr/>
        </p:nvSpPr>
        <p:spPr>
          <a:xfrm>
            <a:off x="755576" y="692274"/>
            <a:ext cx="6768752" cy="648494"/>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900" i="1" u="sng" dirty="0" smtClean="0">
                <a:latin typeface="Verdana" pitchFamily="34" charset="0"/>
                <a:ea typeface="Verdana" pitchFamily="34" charset="0"/>
                <a:cs typeface="Verdana" pitchFamily="34" charset="0"/>
              </a:rPr>
              <a:t>L’économie verte, c’est quoi au juste?</a:t>
            </a:r>
            <a:endParaRPr lang="fr-FR" sz="2900" i="1" u="sng" dirty="0">
              <a:latin typeface="Verdana" pitchFamily="34" charset="0"/>
              <a:ea typeface="Verdana" pitchFamily="34" charset="0"/>
              <a:cs typeface="Verdana" pitchFamily="34" charset="0"/>
            </a:endParaRPr>
          </a:p>
        </p:txBody>
      </p:sp>
      <p:sp>
        <p:nvSpPr>
          <p:cNvPr id="2" name="Espace réservé du numéro de diapositive 1"/>
          <p:cNvSpPr>
            <a:spLocks noGrp="1"/>
          </p:cNvSpPr>
          <p:nvPr>
            <p:ph type="sldNum" sz="quarter" idx="12"/>
          </p:nvPr>
        </p:nvSpPr>
        <p:spPr/>
        <p:txBody>
          <a:bodyPr/>
          <a:lstStyle/>
          <a:p>
            <a:fld id="{D45F1541-E919-4E80-A014-7A7DDA5E5A4A}" type="slidenum">
              <a:rPr lang="fr-FR" smtClean="0"/>
              <a:pPr/>
              <a:t>2</a:t>
            </a:fld>
            <a:endParaRPr lang="fr-FR"/>
          </a:p>
        </p:txBody>
      </p:sp>
    </p:spTree>
    <p:extLst>
      <p:ext uri="{BB962C8B-B14F-4D97-AF65-F5344CB8AC3E}">
        <p14:creationId xmlns:p14="http://schemas.microsoft.com/office/powerpoint/2010/main" val="1026549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45F1541-E919-4E80-A014-7A7DDA5E5A4A}" type="slidenum">
              <a:rPr lang="fr-FR" smtClean="0"/>
              <a:pPr/>
              <a:t>3</a:t>
            </a:fld>
            <a:endParaRPr lang="fr-FR"/>
          </a:p>
        </p:txBody>
      </p:sp>
      <p:sp>
        <p:nvSpPr>
          <p:cNvPr id="6" name="Rectangle 2"/>
          <p:cNvSpPr txBox="1">
            <a:spLocks noChangeArrowheads="1"/>
          </p:cNvSpPr>
          <p:nvPr/>
        </p:nvSpPr>
        <p:spPr>
          <a:xfrm>
            <a:off x="755576" y="692274"/>
            <a:ext cx="6768752" cy="64849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i="1" u="sng" dirty="0" smtClean="0">
                <a:latin typeface="Verdana" pitchFamily="34" charset="0"/>
                <a:ea typeface="Verdana" pitchFamily="34" charset="0"/>
                <a:cs typeface="Verdana" pitchFamily="34" charset="0"/>
              </a:rPr>
              <a:t>La transition, c’est maintenant!</a:t>
            </a:r>
            <a:endParaRPr lang="fr-FR" sz="2700" i="1" u="sng" dirty="0">
              <a:latin typeface="Verdana" pitchFamily="34" charset="0"/>
              <a:ea typeface="Verdana" pitchFamily="34" charset="0"/>
              <a:cs typeface="Verdana" pitchFamily="34" charset="0"/>
            </a:endParaRPr>
          </a:p>
        </p:txBody>
      </p:sp>
      <p:sp>
        <p:nvSpPr>
          <p:cNvPr id="8" name="Espace réservé du contenu 2"/>
          <p:cNvSpPr>
            <a:spLocks noGrp="1"/>
          </p:cNvSpPr>
          <p:nvPr>
            <p:ph idx="1"/>
          </p:nvPr>
        </p:nvSpPr>
        <p:spPr>
          <a:xfrm>
            <a:off x="683172" y="1454056"/>
            <a:ext cx="7805374" cy="4517866"/>
          </a:xfrm>
        </p:spPr>
        <p:txBody>
          <a:bodyPr>
            <a:noAutofit/>
          </a:bodyPr>
          <a:lstStyle/>
          <a:p>
            <a:pPr marL="68580" indent="0">
              <a:lnSpc>
                <a:spcPts val="2400"/>
              </a:lnSpc>
              <a:spcAft>
                <a:spcPts val="1000"/>
              </a:spcAft>
              <a:buNone/>
            </a:pPr>
            <a:r>
              <a:rPr lang="fr-CH" sz="1600" dirty="0" smtClean="0">
                <a:latin typeface="Verdana" pitchFamily="34" charset="0"/>
                <a:ea typeface="Verdana" pitchFamily="34" charset="0"/>
                <a:cs typeface="Verdana" pitchFamily="34" charset="0"/>
              </a:rPr>
              <a:t>La </a:t>
            </a:r>
            <a:r>
              <a:rPr lang="fr-CH" sz="1600" dirty="0">
                <a:latin typeface="Verdana" pitchFamily="34" charset="0"/>
                <a:ea typeface="Verdana" pitchFamily="34" charset="0"/>
                <a:cs typeface="Verdana" pitchFamily="34" charset="0"/>
              </a:rPr>
              <a:t>transition vers </a:t>
            </a:r>
            <a:r>
              <a:rPr lang="fr-CH" sz="1600" dirty="0" smtClean="0">
                <a:latin typeface="Verdana" pitchFamily="34" charset="0"/>
                <a:ea typeface="Verdana" pitchFamily="34" charset="0"/>
                <a:cs typeface="Verdana" pitchFamily="34" charset="0"/>
              </a:rPr>
              <a:t>une économie </a:t>
            </a:r>
            <a:r>
              <a:rPr lang="fr-CH" sz="1600" dirty="0">
                <a:latin typeface="Verdana" pitchFamily="34" charset="0"/>
                <a:ea typeface="Verdana" pitchFamily="34" charset="0"/>
                <a:cs typeface="Verdana" pitchFamily="34" charset="0"/>
              </a:rPr>
              <a:t>verte serait </a:t>
            </a:r>
            <a:r>
              <a:rPr lang="fr-CH" sz="1600" dirty="0" smtClean="0">
                <a:latin typeface="Verdana" pitchFamily="34" charset="0"/>
                <a:ea typeface="Verdana" pitchFamily="34" charset="0"/>
                <a:cs typeface="Verdana" pitchFamily="34" charset="0"/>
              </a:rPr>
              <a:t>équivalente voir même </a:t>
            </a:r>
            <a:r>
              <a:rPr lang="fr-CH" sz="1600" dirty="0">
                <a:latin typeface="Verdana" pitchFamily="34" charset="0"/>
                <a:ea typeface="Verdana" pitchFamily="34" charset="0"/>
                <a:cs typeface="Verdana" pitchFamily="34" charset="0"/>
              </a:rPr>
              <a:t>plus importante que la révolution </a:t>
            </a:r>
            <a:r>
              <a:rPr lang="fr-CH" sz="1600" dirty="0" smtClean="0">
                <a:latin typeface="Verdana" pitchFamily="34" charset="0"/>
                <a:ea typeface="Verdana" pitchFamily="34" charset="0"/>
                <a:cs typeface="Verdana" pitchFamily="34" charset="0"/>
              </a:rPr>
              <a:t>industriel car: </a:t>
            </a:r>
          </a:p>
          <a:p>
            <a:pPr marL="68580" indent="0" algn="ctr">
              <a:lnSpc>
                <a:spcPts val="2400"/>
              </a:lnSpc>
              <a:spcAft>
                <a:spcPts val="1000"/>
              </a:spcAft>
              <a:buNone/>
            </a:pPr>
            <a:r>
              <a:rPr lang="fr-CH" sz="1600" i="1" dirty="0" smtClean="0">
                <a:latin typeface="Verdana" pitchFamily="34" charset="0"/>
                <a:ea typeface="Verdana" pitchFamily="34" charset="0"/>
                <a:cs typeface="Verdana" pitchFamily="34" charset="0"/>
              </a:rPr>
              <a:t>«la croissance économique des dernières décennies s’est fondée sur l’exploitation des ressources naturelles sans laisser aux stocks le temps de se reconstituer, au prix de la dégradation de l’environnement et de la perte généralisée d’écosystèmes.»</a:t>
            </a:r>
          </a:p>
          <a:p>
            <a:pPr marL="68580" indent="0" algn="ctr">
              <a:buNone/>
            </a:pPr>
            <a:endParaRPr lang="fr-CH" sz="1600" i="1" dirty="0" smtClean="0">
              <a:latin typeface="Verdana" pitchFamily="34" charset="0"/>
              <a:ea typeface="Verdana" pitchFamily="34" charset="0"/>
              <a:cs typeface="Verdana" pitchFamily="34" charset="0"/>
            </a:endParaRPr>
          </a:p>
          <a:p>
            <a:pPr marL="68580" indent="0">
              <a:spcAft>
                <a:spcPts val="600"/>
              </a:spcAft>
              <a:buNone/>
            </a:pPr>
            <a:r>
              <a:rPr lang="fr-CH" sz="1600" u="sng" dirty="0" smtClean="0">
                <a:latin typeface="Verdana" pitchFamily="34" charset="0"/>
                <a:ea typeface="Verdana" pitchFamily="34" charset="0"/>
                <a:cs typeface="Verdana" pitchFamily="34" charset="0"/>
              </a:rPr>
              <a:t>Par exemple</a:t>
            </a:r>
            <a:r>
              <a:rPr lang="fr-CH" sz="1600" dirty="0" smtClean="0">
                <a:latin typeface="Verdana" pitchFamily="34" charset="0"/>
                <a:ea typeface="Verdana" pitchFamily="34" charset="0"/>
                <a:cs typeface="Verdana" pitchFamily="34" charset="0"/>
              </a:rPr>
              <a:t>:</a:t>
            </a:r>
          </a:p>
          <a:p>
            <a:pPr marL="648000">
              <a:spcAft>
                <a:spcPts val="600"/>
              </a:spcAft>
            </a:pPr>
            <a:r>
              <a:rPr lang="fr-CH" sz="1600" dirty="0" smtClean="0">
                <a:latin typeface="Verdana" pitchFamily="34" charset="0"/>
                <a:ea typeface="Verdana" pitchFamily="34" charset="0"/>
                <a:cs typeface="Verdana" pitchFamily="34" charset="0"/>
              </a:rPr>
              <a:t>52% des stocks de poissons commerciaux sont exploités sans marge d’expansion, 20% sont surexploités et 8% sont épuisés;</a:t>
            </a:r>
          </a:p>
          <a:p>
            <a:pPr marL="648000">
              <a:spcAft>
                <a:spcPts val="600"/>
              </a:spcAft>
            </a:pPr>
            <a:r>
              <a:rPr lang="fr-CH" sz="1600" dirty="0" smtClean="0">
                <a:latin typeface="Verdana" pitchFamily="34" charset="0"/>
                <a:ea typeface="Verdana" pitchFamily="34" charset="0"/>
                <a:cs typeface="Verdana" pitchFamily="34" charset="0"/>
              </a:rPr>
              <a:t>L’eau se fait rare et le stress hydrique devrait augmenter: en 2030, les resserves d’eau satisferont que 60% de la demande mondiale;</a:t>
            </a:r>
          </a:p>
          <a:p>
            <a:pPr marL="648000">
              <a:spcAft>
                <a:spcPts val="600"/>
              </a:spcAft>
            </a:pPr>
            <a:r>
              <a:rPr lang="fr-CH" sz="1600" dirty="0" smtClean="0">
                <a:latin typeface="Verdana" pitchFamily="34" charset="0"/>
                <a:ea typeface="Verdana" pitchFamily="34" charset="0"/>
                <a:cs typeface="Verdana" pitchFamily="34" charset="0"/>
              </a:rPr>
              <a:t>Les sols s’appauvrissent à cause de l’usage d’engrais chimiques;</a:t>
            </a:r>
          </a:p>
          <a:p>
            <a:pPr marL="648000">
              <a:spcAft>
                <a:spcPts val="600"/>
              </a:spcAft>
            </a:pPr>
            <a:r>
              <a:rPr lang="fr-CH" sz="1600" dirty="0" smtClean="0">
                <a:latin typeface="Verdana" pitchFamily="34" charset="0"/>
                <a:ea typeface="Verdana" pitchFamily="34" charset="0"/>
                <a:cs typeface="Verdana" pitchFamily="34" charset="0"/>
              </a:rPr>
              <a:t>13 millions d’hectares de forêt ont été rasé, par an, entre 1990 et 2005.</a:t>
            </a:r>
          </a:p>
          <a:p>
            <a:endParaRPr lang="fr-CH" sz="1600" i="1" dirty="0" smtClean="0">
              <a:latin typeface="Verdana" pitchFamily="34" charset="0"/>
              <a:ea typeface="Verdana" pitchFamily="34" charset="0"/>
              <a:cs typeface="Verdana" pitchFamily="34" charset="0"/>
            </a:endParaRPr>
          </a:p>
          <a:p>
            <a:pPr marL="68580" indent="0">
              <a:spcAft>
                <a:spcPts val="1000"/>
              </a:spcAft>
              <a:buNone/>
            </a:pPr>
            <a:endParaRPr lang="fr-CH" sz="1600" dirty="0" smtClean="0"/>
          </a:p>
        </p:txBody>
      </p:sp>
    </p:spTree>
    <p:extLst>
      <p:ext uri="{BB962C8B-B14F-4D97-AF65-F5344CB8AC3E}">
        <p14:creationId xmlns:p14="http://schemas.microsoft.com/office/powerpoint/2010/main" val="142631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F343B61-8089-47DC-85D4-560A80A663C4}" type="slidenum">
              <a:rPr lang="fr-FR" smtClean="0"/>
              <a:pPr/>
              <a:t>4</a:t>
            </a:fld>
            <a:endParaRPr lang="fr-FR"/>
          </a:p>
        </p:txBody>
      </p:sp>
      <p:sp>
        <p:nvSpPr>
          <p:cNvPr id="3" name="Rectangle 2"/>
          <p:cNvSpPr txBox="1">
            <a:spLocks noChangeArrowheads="1"/>
          </p:cNvSpPr>
          <p:nvPr/>
        </p:nvSpPr>
        <p:spPr>
          <a:xfrm>
            <a:off x="755576" y="692274"/>
            <a:ext cx="6768752" cy="64849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i="1" u="sng" dirty="0" smtClean="0">
                <a:latin typeface="Verdana" pitchFamily="34" charset="0"/>
                <a:ea typeface="Verdana" pitchFamily="34" charset="0"/>
                <a:cs typeface="Verdana" pitchFamily="34" charset="0"/>
              </a:rPr>
              <a:t>Transition verte</a:t>
            </a:r>
            <a:endParaRPr lang="fr-FR" sz="2700" i="1" u="sng" dirty="0">
              <a:latin typeface="Verdana" pitchFamily="34" charset="0"/>
              <a:ea typeface="Verdana" pitchFamily="34" charset="0"/>
              <a:cs typeface="Verdana" pitchFamily="34" charset="0"/>
            </a:endParaRPr>
          </a:p>
        </p:txBody>
      </p:sp>
      <p:sp>
        <p:nvSpPr>
          <p:cNvPr id="4" name="Espace réservé du contenu 2"/>
          <p:cNvSpPr txBox="1">
            <a:spLocks/>
          </p:cNvSpPr>
          <p:nvPr/>
        </p:nvSpPr>
        <p:spPr>
          <a:xfrm>
            <a:off x="683173" y="1454056"/>
            <a:ext cx="7449323" cy="4048528"/>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spcAft>
                <a:spcPts val="0"/>
              </a:spcAft>
              <a:buNone/>
            </a:pPr>
            <a:endParaRPr lang="fr-CH" sz="1600" dirty="0" smtClean="0">
              <a:latin typeface="Verdana" pitchFamily="34" charset="0"/>
              <a:ea typeface="Verdana" pitchFamily="34" charset="0"/>
              <a:cs typeface="Verdana" pitchFamily="34" charset="0"/>
            </a:endParaRPr>
          </a:p>
          <a:p>
            <a:pPr marL="68580" indent="0">
              <a:spcAft>
                <a:spcPts val="600"/>
              </a:spcAft>
              <a:buNone/>
            </a:pPr>
            <a:r>
              <a:rPr lang="fr-CH" sz="1600" dirty="0" smtClean="0">
                <a:latin typeface="Verdana" pitchFamily="34" charset="0"/>
                <a:ea typeface="Verdana" pitchFamily="34" charset="0"/>
                <a:cs typeface="Verdana" pitchFamily="34" charset="0"/>
              </a:rPr>
              <a:t>Différentes études récentes concluent que le verdissement:</a:t>
            </a:r>
          </a:p>
          <a:p>
            <a:pPr marL="648000">
              <a:spcAft>
                <a:spcPts val="600"/>
              </a:spcAft>
            </a:pPr>
            <a:r>
              <a:rPr lang="fr-CH" sz="1600" dirty="0" smtClean="0">
                <a:latin typeface="Verdana" pitchFamily="34" charset="0"/>
                <a:ea typeface="Verdana" pitchFamily="34" charset="0"/>
                <a:cs typeface="Verdana" pitchFamily="34" charset="0"/>
              </a:rPr>
              <a:t>entraine une augmentation de la richesse (gain de biens environnementaux communs ou de capital naturel);</a:t>
            </a:r>
          </a:p>
          <a:p>
            <a:pPr marL="648000">
              <a:spcAft>
                <a:spcPts val="600"/>
              </a:spcAft>
            </a:pPr>
            <a:r>
              <a:rPr lang="fr-CH" sz="1600" dirty="0" smtClean="0">
                <a:latin typeface="Verdana" pitchFamily="34" charset="0"/>
                <a:ea typeface="Verdana" pitchFamily="34" charset="0"/>
                <a:cs typeface="Verdana" pitchFamily="34" charset="0"/>
              </a:rPr>
              <a:t>génère un taux de croissance plus élevé du PIB;</a:t>
            </a:r>
          </a:p>
          <a:p>
            <a:pPr marL="648000">
              <a:spcAft>
                <a:spcPts val="600"/>
              </a:spcAft>
            </a:pPr>
            <a:r>
              <a:rPr lang="fr-CH" sz="1600" dirty="0">
                <a:latin typeface="Verdana" pitchFamily="34" charset="0"/>
                <a:ea typeface="Verdana" pitchFamily="34" charset="0"/>
                <a:cs typeface="Verdana" pitchFamily="34" charset="0"/>
              </a:rPr>
              <a:t>c</a:t>
            </a:r>
            <a:r>
              <a:rPr lang="fr-CH" sz="1600" dirty="0" smtClean="0">
                <a:latin typeface="Verdana" pitchFamily="34" charset="0"/>
                <a:ea typeface="Verdana" pitchFamily="34" charset="0"/>
                <a:cs typeface="Verdana" pitchFamily="34" charset="0"/>
              </a:rPr>
              <a:t>rée de nouveaux emplois.</a:t>
            </a:r>
          </a:p>
          <a:p>
            <a:pPr marL="301680" indent="0">
              <a:spcAft>
                <a:spcPts val="600"/>
              </a:spcAft>
              <a:buNone/>
            </a:pPr>
            <a:endParaRPr lang="fr-CH" sz="1600" dirty="0" smtClean="0">
              <a:latin typeface="Verdana" pitchFamily="34" charset="0"/>
              <a:ea typeface="Verdana" pitchFamily="34" charset="0"/>
              <a:cs typeface="Verdana" pitchFamily="34" charset="0"/>
            </a:endParaRPr>
          </a:p>
          <a:p>
            <a:pPr marL="68580" indent="0">
              <a:lnSpc>
                <a:spcPts val="2400"/>
              </a:lnSpc>
              <a:spcAft>
                <a:spcPts val="1000"/>
              </a:spcAft>
              <a:buNone/>
            </a:pPr>
            <a:r>
              <a:rPr lang="fr-CH" sz="1600" dirty="0" smtClean="0">
                <a:latin typeface="Verdana" pitchFamily="34" charset="0"/>
                <a:ea typeface="Verdana" pitchFamily="34" charset="0"/>
                <a:cs typeface="Verdana" pitchFamily="34" charset="0"/>
              </a:rPr>
              <a:t>Les nouveaux emplois créés excèderont les pertes en la matière dans l’«économie brune» mais les emplois perdu pendant la période de transition requièrent d’investir dans la </a:t>
            </a:r>
            <a:r>
              <a:rPr lang="fr-CH" sz="1600" b="1" dirty="0" smtClean="0">
                <a:solidFill>
                  <a:schemeClr val="accent1">
                    <a:lumMod val="75000"/>
                  </a:schemeClr>
                </a:solidFill>
                <a:latin typeface="Verdana" pitchFamily="34" charset="0"/>
                <a:ea typeface="Verdana" pitchFamily="34" charset="0"/>
                <a:cs typeface="Verdana" pitchFamily="34" charset="0"/>
              </a:rPr>
              <a:t>formation à de nouvelles compétences </a:t>
            </a:r>
            <a:r>
              <a:rPr lang="fr-CH" sz="1600" dirty="0" smtClean="0">
                <a:solidFill>
                  <a:schemeClr val="tx1"/>
                </a:solidFill>
                <a:latin typeface="Verdana" pitchFamily="34" charset="0"/>
                <a:ea typeface="Verdana" pitchFamily="34" charset="0"/>
                <a:cs typeface="Verdana" pitchFamily="34" charset="0"/>
              </a:rPr>
              <a:t>et</a:t>
            </a:r>
            <a:r>
              <a:rPr lang="fr-CH" sz="1600" b="1" dirty="0" smtClean="0">
                <a:solidFill>
                  <a:schemeClr val="accent1">
                    <a:lumMod val="75000"/>
                  </a:schemeClr>
                </a:solidFill>
                <a:latin typeface="Verdana" pitchFamily="34" charset="0"/>
                <a:ea typeface="Verdana" pitchFamily="34" charset="0"/>
                <a:cs typeface="Verdana" pitchFamily="34" charset="0"/>
              </a:rPr>
              <a:t> l’acquisition de nouvelles connaissances</a:t>
            </a:r>
            <a:r>
              <a:rPr lang="fr-CH" sz="1600" dirty="0" smtClean="0">
                <a:latin typeface="Verdana" pitchFamily="34" charset="0"/>
                <a:ea typeface="Verdana" pitchFamily="34" charset="0"/>
                <a:cs typeface="Verdana" pitchFamily="34" charset="0"/>
              </a:rPr>
              <a:t>.</a:t>
            </a:r>
            <a:endParaRPr lang="fr-CH" sz="1600" dirty="0" smtClean="0">
              <a:latin typeface="Century Gothic" pitchFamily="34" charset="0"/>
            </a:endParaRPr>
          </a:p>
        </p:txBody>
      </p:sp>
    </p:spTree>
    <p:extLst>
      <p:ext uri="{BB962C8B-B14F-4D97-AF65-F5344CB8AC3E}">
        <p14:creationId xmlns:p14="http://schemas.microsoft.com/office/powerpoint/2010/main" val="169063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F343B61-8089-47DC-85D4-560A80A663C4}" type="slidenum">
              <a:rPr lang="fr-FR" smtClean="0"/>
              <a:pPr/>
              <a:t>5</a:t>
            </a:fld>
            <a:endParaRPr lang="fr-FR"/>
          </a:p>
        </p:txBody>
      </p:sp>
      <p:sp>
        <p:nvSpPr>
          <p:cNvPr id="3" name="Rectangle 2"/>
          <p:cNvSpPr txBox="1">
            <a:spLocks noChangeArrowheads="1"/>
          </p:cNvSpPr>
          <p:nvPr/>
        </p:nvSpPr>
        <p:spPr>
          <a:xfrm>
            <a:off x="755576" y="692274"/>
            <a:ext cx="6768752" cy="64849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i="1" u="sng" dirty="0" smtClean="0">
                <a:latin typeface="Verdana" pitchFamily="34" charset="0"/>
                <a:ea typeface="Verdana" pitchFamily="34" charset="0"/>
                <a:cs typeface="Verdana" pitchFamily="34" charset="0"/>
              </a:rPr>
              <a:t>Emplois verts et </a:t>
            </a:r>
            <a:r>
              <a:rPr lang="fr-FR" sz="2700" i="1" u="sng" dirty="0" err="1" smtClean="0">
                <a:latin typeface="Verdana" pitchFamily="34" charset="0"/>
                <a:ea typeface="Verdana" pitchFamily="34" charset="0"/>
                <a:cs typeface="Verdana" pitchFamily="34" charset="0"/>
              </a:rPr>
              <a:t>cleantech</a:t>
            </a:r>
            <a:endParaRPr lang="fr-FR" sz="2700" i="1" u="sng" dirty="0">
              <a:latin typeface="Verdana" pitchFamily="34" charset="0"/>
              <a:ea typeface="Verdana" pitchFamily="34" charset="0"/>
              <a:cs typeface="Verdana" pitchFamily="34" charset="0"/>
            </a:endParaRPr>
          </a:p>
        </p:txBody>
      </p:sp>
      <p:sp>
        <p:nvSpPr>
          <p:cNvPr id="4" name="Espace réservé du contenu 2"/>
          <p:cNvSpPr txBox="1">
            <a:spLocks/>
          </p:cNvSpPr>
          <p:nvPr/>
        </p:nvSpPr>
        <p:spPr>
          <a:xfrm>
            <a:off x="683172" y="1454056"/>
            <a:ext cx="7942937" cy="4995296"/>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endParaRPr lang="fr-CH" sz="1600" dirty="0" smtClean="0">
              <a:latin typeface="Verdana" pitchFamily="34" charset="0"/>
              <a:ea typeface="Verdana" pitchFamily="34" charset="0"/>
              <a:cs typeface="Verdana" pitchFamily="34" charset="0"/>
            </a:endParaRPr>
          </a:p>
          <a:p>
            <a:pPr marL="68580" indent="0">
              <a:buNone/>
            </a:pPr>
            <a:r>
              <a:rPr lang="fr-CH" sz="1600" dirty="0" smtClean="0">
                <a:latin typeface="Verdana" pitchFamily="34" charset="0"/>
                <a:ea typeface="Verdana" pitchFamily="34" charset="0"/>
                <a:cs typeface="Verdana" pitchFamily="34" charset="0"/>
              </a:rPr>
              <a:t>Les </a:t>
            </a:r>
            <a:r>
              <a:rPr lang="fr-CH" sz="1600" b="1" i="1" dirty="0">
                <a:latin typeface="Verdana" pitchFamily="34" charset="0"/>
                <a:ea typeface="Verdana" pitchFamily="34" charset="0"/>
                <a:cs typeface="Verdana" pitchFamily="34" charset="0"/>
              </a:rPr>
              <a:t>emplois verts </a:t>
            </a:r>
            <a:r>
              <a:rPr lang="fr-CH" sz="1600" dirty="0">
                <a:latin typeface="Verdana" pitchFamily="34" charset="0"/>
                <a:ea typeface="Verdana" pitchFamily="34" charset="0"/>
                <a:cs typeface="Verdana" pitchFamily="34" charset="0"/>
              </a:rPr>
              <a:t>réduisent l’impact sur l’environnement des entreprises et des secteurs </a:t>
            </a:r>
            <a:r>
              <a:rPr lang="fr-CH" sz="1600" dirty="0" smtClean="0">
                <a:latin typeface="Verdana" pitchFamily="34" charset="0"/>
                <a:ea typeface="Verdana" pitchFamily="34" charset="0"/>
                <a:cs typeface="Verdana" pitchFamily="34" charset="0"/>
              </a:rPr>
              <a:t>économiques, pour </a:t>
            </a:r>
            <a:r>
              <a:rPr lang="fr-CH" sz="1600" dirty="0">
                <a:latin typeface="Verdana" pitchFamily="34" charset="0"/>
                <a:ea typeface="Verdana" pitchFamily="34" charset="0"/>
                <a:cs typeface="Verdana" pitchFamily="34" charset="0"/>
              </a:rPr>
              <a:t>le ramener à des niveaux viables. </a:t>
            </a:r>
          </a:p>
          <a:p>
            <a:pPr marL="68580" indent="0">
              <a:buNone/>
            </a:pPr>
            <a:r>
              <a:rPr lang="fr-CH" sz="1600" dirty="0">
                <a:latin typeface="Verdana" pitchFamily="34" charset="0"/>
                <a:ea typeface="Verdana" pitchFamily="34" charset="0"/>
                <a:cs typeface="Verdana" pitchFamily="34" charset="0"/>
              </a:rPr>
              <a:t>On trouve des emplois verts dans un grand nombre de secteurs de l’économie, depuis </a:t>
            </a:r>
            <a:r>
              <a:rPr lang="fr-CH" sz="1600" dirty="0" smtClean="0">
                <a:latin typeface="Verdana" pitchFamily="34" charset="0"/>
                <a:ea typeface="Verdana" pitchFamily="34" charset="0"/>
                <a:cs typeface="Verdana" pitchFamily="34" charset="0"/>
              </a:rPr>
              <a:t>l’approvisionnement énergétique </a:t>
            </a:r>
            <a:r>
              <a:rPr lang="fr-CH" sz="1600" dirty="0">
                <a:latin typeface="Verdana" pitchFamily="34" charset="0"/>
                <a:ea typeface="Verdana" pitchFamily="34" charset="0"/>
                <a:cs typeface="Verdana" pitchFamily="34" charset="0"/>
              </a:rPr>
              <a:t>jusqu’au </a:t>
            </a:r>
            <a:r>
              <a:rPr lang="fr-CH" sz="1600" dirty="0" smtClean="0">
                <a:latin typeface="Verdana" pitchFamily="34" charset="0"/>
                <a:ea typeface="Verdana" pitchFamily="34" charset="0"/>
                <a:cs typeface="Verdana" pitchFamily="34" charset="0"/>
              </a:rPr>
              <a:t>recyclage </a:t>
            </a:r>
            <a:r>
              <a:rPr lang="fr-CH" sz="1600" dirty="0">
                <a:latin typeface="Verdana" pitchFamily="34" charset="0"/>
                <a:ea typeface="Verdana" pitchFamily="34" charset="0"/>
                <a:cs typeface="Verdana" pitchFamily="34" charset="0"/>
              </a:rPr>
              <a:t>et depuis l’agriculture jusqu’à la construction et les transports. </a:t>
            </a:r>
            <a:r>
              <a:rPr lang="fr-CH" sz="1600" dirty="0" smtClean="0">
                <a:latin typeface="Verdana" pitchFamily="34" charset="0"/>
                <a:ea typeface="Verdana" pitchFamily="34" charset="0"/>
                <a:cs typeface="Verdana" pitchFamily="34" charset="0"/>
              </a:rPr>
              <a:t>Ils contribuent </a:t>
            </a:r>
            <a:r>
              <a:rPr lang="fr-CH" sz="1600" dirty="0">
                <a:latin typeface="Verdana" pitchFamily="34" charset="0"/>
                <a:ea typeface="Verdana" pitchFamily="34" charset="0"/>
                <a:cs typeface="Verdana" pitchFamily="34" charset="0"/>
              </a:rPr>
              <a:t>à diminuer la consommation d’énergie, de matières premières et d’eau grâce à des </a:t>
            </a:r>
            <a:r>
              <a:rPr lang="fr-CH" sz="1600" dirty="0" smtClean="0">
                <a:latin typeface="Verdana" pitchFamily="34" charset="0"/>
                <a:ea typeface="Verdana" pitchFamily="34" charset="0"/>
                <a:cs typeface="Verdana" pitchFamily="34" charset="0"/>
              </a:rPr>
              <a:t>stratégies d’amélioration du </a:t>
            </a:r>
            <a:r>
              <a:rPr lang="fr-CH" sz="1600" dirty="0">
                <a:latin typeface="Verdana" pitchFamily="34" charset="0"/>
                <a:ea typeface="Verdana" pitchFamily="34" charset="0"/>
                <a:cs typeface="Verdana" pitchFamily="34" charset="0"/>
              </a:rPr>
              <a:t>rendement, à réduire les émissions de carbone dans l’économie, à </a:t>
            </a:r>
            <a:r>
              <a:rPr lang="fr-CH" sz="1600" dirty="0" smtClean="0">
                <a:latin typeface="Verdana" pitchFamily="34" charset="0"/>
                <a:ea typeface="Verdana" pitchFamily="34" charset="0"/>
                <a:cs typeface="Verdana" pitchFamily="34" charset="0"/>
              </a:rPr>
              <a:t> minimiser </a:t>
            </a:r>
            <a:r>
              <a:rPr lang="fr-CH" sz="1600" dirty="0">
                <a:latin typeface="Verdana" pitchFamily="34" charset="0"/>
                <a:ea typeface="Verdana" pitchFamily="34" charset="0"/>
                <a:cs typeface="Verdana" pitchFamily="34" charset="0"/>
              </a:rPr>
              <a:t>ou </a:t>
            </a:r>
            <a:r>
              <a:rPr lang="fr-CH" sz="1600" dirty="0" smtClean="0">
                <a:latin typeface="Verdana" pitchFamily="34" charset="0"/>
                <a:ea typeface="Verdana" pitchFamily="34" charset="0"/>
                <a:cs typeface="Verdana" pitchFamily="34" charset="0"/>
              </a:rPr>
              <a:t>à éviter </a:t>
            </a:r>
            <a:r>
              <a:rPr lang="fr-CH" sz="1600" dirty="0">
                <a:latin typeface="Verdana" pitchFamily="34" charset="0"/>
                <a:ea typeface="Verdana" pitchFamily="34" charset="0"/>
                <a:cs typeface="Verdana" pitchFamily="34" charset="0"/>
              </a:rPr>
              <a:t>totalement toutes les formes de déchets et de pollution et à protéger et restaurer les </a:t>
            </a:r>
            <a:r>
              <a:rPr lang="fr-CH" sz="1600" dirty="0" smtClean="0">
                <a:latin typeface="Verdana" pitchFamily="34" charset="0"/>
                <a:ea typeface="Verdana" pitchFamily="34" charset="0"/>
                <a:cs typeface="Verdana" pitchFamily="34" charset="0"/>
              </a:rPr>
              <a:t>écosystèmes et </a:t>
            </a:r>
            <a:r>
              <a:rPr lang="fr-CH" sz="1600" dirty="0">
                <a:latin typeface="Verdana" pitchFamily="34" charset="0"/>
                <a:ea typeface="Verdana" pitchFamily="34" charset="0"/>
                <a:cs typeface="Verdana" pitchFamily="34" charset="0"/>
              </a:rPr>
              <a:t>la biodiversité</a:t>
            </a:r>
            <a:r>
              <a:rPr lang="fr-CH" sz="1600" dirty="0" smtClean="0">
                <a:latin typeface="Verdana" pitchFamily="34" charset="0"/>
                <a:ea typeface="Verdana" pitchFamily="34" charset="0"/>
                <a:cs typeface="Verdana" pitchFamily="34" charset="0"/>
              </a:rPr>
              <a:t>.</a:t>
            </a:r>
          </a:p>
          <a:p>
            <a:pPr marL="68580" indent="0">
              <a:buNone/>
            </a:pPr>
            <a:endParaRPr lang="fr-CH" sz="1600" dirty="0">
              <a:latin typeface="Verdana" pitchFamily="34" charset="0"/>
              <a:ea typeface="Verdana" pitchFamily="34" charset="0"/>
              <a:cs typeface="Verdana" pitchFamily="34" charset="0"/>
            </a:endParaRPr>
          </a:p>
          <a:p>
            <a:pPr marL="68580" indent="0">
              <a:buNone/>
            </a:pPr>
            <a:r>
              <a:rPr lang="fr-CH" sz="1600" dirty="0">
                <a:latin typeface="Verdana" pitchFamily="34" charset="0"/>
                <a:ea typeface="Verdana" pitchFamily="34" charset="0"/>
                <a:cs typeface="Verdana" pitchFamily="34" charset="0"/>
              </a:rPr>
              <a:t>Les </a:t>
            </a:r>
            <a:r>
              <a:rPr lang="fr-CH" sz="1600" b="1" i="1" dirty="0" err="1">
                <a:latin typeface="Verdana" pitchFamily="34" charset="0"/>
                <a:ea typeface="Verdana" pitchFamily="34" charset="0"/>
                <a:cs typeface="Verdana" pitchFamily="34" charset="0"/>
              </a:rPr>
              <a:t>cleantech</a:t>
            </a:r>
            <a:r>
              <a:rPr lang="fr-CH" sz="1600" dirty="0">
                <a:latin typeface="Verdana" pitchFamily="34" charset="0"/>
                <a:ea typeface="Verdana" pitchFamily="34" charset="0"/>
                <a:cs typeface="Verdana" pitchFamily="34" charset="0"/>
              </a:rPr>
              <a:t> correspondent à un mode de gestion respectueux des ressources qui s’inscrit par là même dans la durée. Elles regroupent les technologies, les processus de fabrication et les services qui contribuent à protéger et à préserver les ressources et les systèmes naturels. Tous les maillons de la chaîne de création de valeur sont concernés, du domaine de la recherche et développement aux exportations en passant par la production de biens d’investissement.</a:t>
            </a:r>
          </a:p>
        </p:txBody>
      </p:sp>
    </p:spTree>
    <p:extLst>
      <p:ext uri="{BB962C8B-B14F-4D97-AF65-F5344CB8AC3E}">
        <p14:creationId xmlns:p14="http://schemas.microsoft.com/office/powerpoint/2010/main" val="429492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07976" y="845096"/>
            <a:ext cx="6768752" cy="79251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900" i="1" u="sng" dirty="0">
              <a:latin typeface="Verdana" pitchFamily="34" charset="0"/>
              <a:ea typeface="Verdana" pitchFamily="34" charset="0"/>
              <a:cs typeface="Verdana" pitchFamily="34" charset="0"/>
            </a:endParaRPr>
          </a:p>
        </p:txBody>
      </p:sp>
      <p:sp>
        <p:nvSpPr>
          <p:cNvPr id="6" name="Rectangle 2"/>
          <p:cNvSpPr txBox="1">
            <a:spLocks noChangeArrowheads="1"/>
          </p:cNvSpPr>
          <p:nvPr/>
        </p:nvSpPr>
        <p:spPr>
          <a:xfrm>
            <a:off x="755576" y="692696"/>
            <a:ext cx="7200800" cy="79251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900" b="1" i="1" u="sng" dirty="0">
              <a:latin typeface="Verdana" pitchFamily="34" charset="0"/>
              <a:ea typeface="Verdana" pitchFamily="34" charset="0"/>
              <a:cs typeface="Verdana" pitchFamily="34" charset="0"/>
            </a:endParaRPr>
          </a:p>
        </p:txBody>
      </p:sp>
      <p:sp>
        <p:nvSpPr>
          <p:cNvPr id="7" name="ZoneTexte 6"/>
          <p:cNvSpPr txBox="1"/>
          <p:nvPr/>
        </p:nvSpPr>
        <p:spPr>
          <a:xfrm>
            <a:off x="1115616" y="2046492"/>
            <a:ext cx="6912768" cy="1609095"/>
          </a:xfrm>
          <a:prstGeom prst="rect">
            <a:avLst/>
          </a:prstGeom>
          <a:noFill/>
        </p:spPr>
        <p:txBody>
          <a:bodyPr wrap="square" rtlCol="0">
            <a:spAutoFit/>
          </a:bodyPr>
          <a:lstStyle/>
          <a:p>
            <a:pPr>
              <a:lnSpc>
                <a:spcPct val="150000"/>
              </a:lnSpc>
            </a:pPr>
            <a:r>
              <a:rPr lang="fr-CH" sz="1700" b="1" dirty="0" smtClean="0">
                <a:latin typeface="Verdana" pitchFamily="34" charset="0"/>
                <a:ea typeface="Verdana" pitchFamily="34" charset="0"/>
                <a:cs typeface="Verdana" pitchFamily="34" charset="0"/>
              </a:rPr>
              <a:t>Recueillir </a:t>
            </a:r>
            <a:r>
              <a:rPr lang="fr-CH" sz="1700" b="1" dirty="0">
                <a:latin typeface="Verdana" pitchFamily="34" charset="0"/>
                <a:ea typeface="Verdana" pitchFamily="34" charset="0"/>
                <a:cs typeface="Verdana" pitchFamily="34" charset="0"/>
              </a:rPr>
              <a:t>et </a:t>
            </a:r>
            <a:r>
              <a:rPr lang="fr-CH" sz="1700" b="1" dirty="0" smtClean="0">
                <a:latin typeface="Verdana" pitchFamily="34" charset="0"/>
                <a:ea typeface="Verdana" pitchFamily="34" charset="0"/>
                <a:cs typeface="Verdana" pitchFamily="34" charset="0"/>
              </a:rPr>
              <a:t>analyser </a:t>
            </a:r>
            <a:r>
              <a:rPr lang="fr-CH" sz="1700" b="1" dirty="0">
                <a:latin typeface="Verdana" pitchFamily="34" charset="0"/>
                <a:ea typeface="Verdana" pitchFamily="34" charset="0"/>
                <a:cs typeface="Verdana" pitchFamily="34" charset="0"/>
              </a:rPr>
              <a:t>l</a:t>
            </a:r>
            <a:r>
              <a:rPr lang="fr-CH" sz="1700" b="1" dirty="0" smtClean="0">
                <a:latin typeface="Verdana" pitchFamily="34" charset="0"/>
                <a:ea typeface="Verdana" pitchFamily="34" charset="0"/>
                <a:cs typeface="Verdana" pitchFamily="34" charset="0"/>
              </a:rPr>
              <a:t>es </a:t>
            </a:r>
            <a:r>
              <a:rPr lang="fr-CH" sz="1700" b="1" dirty="0">
                <a:latin typeface="Verdana" pitchFamily="34" charset="0"/>
                <a:ea typeface="Verdana" pitchFamily="34" charset="0"/>
                <a:cs typeface="Verdana" pitchFamily="34" charset="0"/>
              </a:rPr>
              <a:t>besoins en compétences dans les métiers verts, auprès d’</a:t>
            </a:r>
            <a:r>
              <a:rPr lang="fr-CH" sz="1700" b="1" dirty="0">
                <a:solidFill>
                  <a:schemeClr val="accent3">
                    <a:lumMod val="75000"/>
                  </a:schemeClr>
                </a:solidFill>
                <a:latin typeface="Verdana" pitchFamily="34" charset="0"/>
                <a:ea typeface="Verdana" pitchFamily="34" charset="0"/>
                <a:cs typeface="Verdana" pitchFamily="34" charset="0"/>
              </a:rPr>
              <a:t>entreprises </a:t>
            </a:r>
            <a:r>
              <a:rPr lang="fr-CH" sz="1700" b="1" dirty="0" err="1">
                <a:solidFill>
                  <a:schemeClr val="accent3">
                    <a:lumMod val="75000"/>
                  </a:schemeClr>
                </a:solidFill>
                <a:latin typeface="Verdana" pitchFamily="34" charset="0"/>
                <a:ea typeface="Verdana" pitchFamily="34" charset="0"/>
                <a:cs typeface="Verdana" pitchFamily="34" charset="0"/>
              </a:rPr>
              <a:t>Cleantech</a:t>
            </a:r>
            <a:r>
              <a:rPr lang="fr-CH" sz="1700" b="1" dirty="0">
                <a:solidFill>
                  <a:schemeClr val="accent3">
                    <a:lumMod val="75000"/>
                  </a:schemeClr>
                </a:solidFill>
                <a:latin typeface="Verdana" pitchFamily="34" charset="0"/>
                <a:ea typeface="Verdana" pitchFamily="34" charset="0"/>
                <a:cs typeface="Verdana" pitchFamily="34" charset="0"/>
              </a:rPr>
              <a:t> </a:t>
            </a:r>
            <a:r>
              <a:rPr lang="fr-CH" sz="1700" b="1" dirty="0">
                <a:latin typeface="Verdana" pitchFamily="34" charset="0"/>
                <a:ea typeface="Verdana" pitchFamily="34" charset="0"/>
                <a:cs typeface="Verdana" pitchFamily="34" charset="0"/>
              </a:rPr>
              <a:t>ou en transition vers l’</a:t>
            </a:r>
            <a:r>
              <a:rPr lang="fr-CH" sz="1700" b="1" dirty="0">
                <a:solidFill>
                  <a:schemeClr val="accent3">
                    <a:lumMod val="75000"/>
                  </a:schemeClr>
                </a:solidFill>
                <a:latin typeface="Verdana" pitchFamily="34" charset="0"/>
                <a:ea typeface="Verdana" pitchFamily="34" charset="0"/>
                <a:cs typeface="Verdana" pitchFamily="34" charset="0"/>
              </a:rPr>
              <a:t>économie verte </a:t>
            </a:r>
            <a:r>
              <a:rPr lang="fr-CH" sz="1700" b="1" dirty="0">
                <a:latin typeface="Verdana" pitchFamily="34" charset="0"/>
                <a:ea typeface="Verdana" pitchFamily="34" charset="0"/>
                <a:cs typeface="Verdana" pitchFamily="34" charset="0"/>
              </a:rPr>
              <a:t>dans </a:t>
            </a:r>
            <a:r>
              <a:rPr lang="fr-CH" sz="1700" b="1" dirty="0">
                <a:solidFill>
                  <a:schemeClr val="accent3">
                    <a:lumMod val="75000"/>
                  </a:schemeClr>
                </a:solidFill>
                <a:latin typeface="Verdana" pitchFamily="34" charset="0"/>
                <a:ea typeface="Verdana" pitchFamily="34" charset="0"/>
                <a:cs typeface="Verdana" pitchFamily="34" charset="0"/>
              </a:rPr>
              <a:t>l’espace lémanique et </a:t>
            </a:r>
            <a:r>
              <a:rPr lang="fr-CH" sz="1700" b="1" dirty="0" smtClean="0">
                <a:solidFill>
                  <a:schemeClr val="accent3">
                    <a:lumMod val="75000"/>
                  </a:schemeClr>
                </a:solidFill>
                <a:latin typeface="Verdana" pitchFamily="34" charset="0"/>
                <a:ea typeface="Verdana" pitchFamily="34" charset="0"/>
                <a:cs typeface="Verdana" pitchFamily="34" charset="0"/>
              </a:rPr>
              <a:t>rhônalpin</a:t>
            </a:r>
            <a:r>
              <a:rPr lang="fr-CH" sz="1700" b="1" dirty="0" smtClean="0">
                <a:latin typeface="Verdana" pitchFamily="34" charset="0"/>
                <a:ea typeface="Verdana" pitchFamily="34" charset="0"/>
                <a:cs typeface="Verdana" pitchFamily="34" charset="0"/>
              </a:rPr>
              <a:t>.</a:t>
            </a:r>
            <a:endParaRPr lang="fr-CH" sz="1700" b="1" dirty="0">
              <a:latin typeface="Verdana" pitchFamily="34" charset="0"/>
              <a:ea typeface="Verdana" pitchFamily="34" charset="0"/>
              <a:cs typeface="Verdana" pitchFamily="34" charset="0"/>
            </a:endParaRPr>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t="12162" b="8449"/>
          <a:stretch/>
        </p:blipFill>
        <p:spPr>
          <a:xfrm>
            <a:off x="5268577" y="4149080"/>
            <a:ext cx="3407879" cy="2322087"/>
          </a:xfrm>
          <a:prstGeom prst="rect">
            <a:avLst/>
          </a:prstGeom>
        </p:spPr>
      </p:pic>
      <p:sp>
        <p:nvSpPr>
          <p:cNvPr id="14" name="Corde 13"/>
          <p:cNvSpPr/>
          <p:nvPr/>
        </p:nvSpPr>
        <p:spPr>
          <a:xfrm>
            <a:off x="3731407" y="5589241"/>
            <a:ext cx="2424769" cy="881926"/>
          </a:xfrm>
          <a:prstGeom prst="chord">
            <a:avLst>
              <a:gd name="adj1" fmla="val 2983367"/>
              <a:gd name="adj2" fmla="val 18615993"/>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2"/>
          <p:cNvSpPr txBox="1">
            <a:spLocks noChangeArrowheads="1"/>
          </p:cNvSpPr>
          <p:nvPr/>
        </p:nvSpPr>
        <p:spPr>
          <a:xfrm>
            <a:off x="755576" y="692274"/>
            <a:ext cx="6768752" cy="64849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i="1" u="sng" dirty="0">
                <a:latin typeface="Verdana" pitchFamily="34" charset="0"/>
                <a:ea typeface="Verdana" pitchFamily="34" charset="0"/>
                <a:cs typeface="Verdana" pitchFamily="34" charset="0"/>
              </a:rPr>
              <a:t>Mission du </a:t>
            </a:r>
            <a:r>
              <a:rPr lang="fr-FR" sz="2700" i="1" u="sng" dirty="0" smtClean="0">
                <a:latin typeface="Verdana" pitchFamily="34" charset="0"/>
                <a:ea typeface="Verdana" pitchFamily="34" charset="0"/>
                <a:cs typeface="Verdana" pitchFamily="34" charset="0"/>
              </a:rPr>
              <a:t>projet </a:t>
            </a:r>
            <a:r>
              <a:rPr lang="fr-FR" sz="2700" i="1" u="sng" dirty="0">
                <a:latin typeface="Verdana" pitchFamily="34" charset="0"/>
                <a:ea typeface="Verdana" pitchFamily="34" charset="0"/>
                <a:cs typeface="Verdana" pitchFamily="34" charset="0"/>
              </a:rPr>
              <a:t>d’étude </a:t>
            </a:r>
            <a:r>
              <a:rPr lang="fr-FR" sz="2700" b="1" i="1" u="sng" dirty="0" err="1">
                <a:latin typeface="Verdana" pitchFamily="34" charset="0"/>
                <a:ea typeface="Verdana" pitchFamily="34" charset="0"/>
                <a:cs typeface="Verdana" pitchFamily="34" charset="0"/>
              </a:rPr>
              <a:t>CleanEV</a:t>
            </a:r>
            <a:endParaRPr lang="fr-FR" sz="2700" b="1" i="1" u="sng" dirty="0">
              <a:latin typeface="Verdana" pitchFamily="34" charset="0"/>
              <a:ea typeface="Verdana" pitchFamily="34" charset="0"/>
              <a:cs typeface="Verdana" pitchFamily="34" charset="0"/>
            </a:endParaRPr>
          </a:p>
        </p:txBody>
      </p:sp>
      <p:grpSp>
        <p:nvGrpSpPr>
          <p:cNvPr id="12" name="Groupe 11"/>
          <p:cNvGrpSpPr/>
          <p:nvPr/>
        </p:nvGrpSpPr>
        <p:grpSpPr>
          <a:xfrm>
            <a:off x="562084" y="6195910"/>
            <a:ext cx="2703670" cy="320740"/>
            <a:chOff x="562084" y="6195910"/>
            <a:chExt cx="2703670" cy="320740"/>
          </a:xfrm>
        </p:grpSpPr>
        <p:pic>
          <p:nvPicPr>
            <p:cNvPr id="13" name="Espace réservé du contenu 4"/>
            <p:cNvPicPr>
              <a:picLocks noChangeAspect="1"/>
            </p:cNvPicPr>
            <p:nvPr/>
          </p:nvPicPr>
          <p:blipFill rotWithShape="1">
            <a:blip r:embed="rId3" cstate="print">
              <a:extLst>
                <a:ext uri="{28A0092B-C50C-407E-A947-70E740481C1C}">
                  <a14:useLocalDpi xmlns:a14="http://schemas.microsoft.com/office/drawing/2010/main" val="0"/>
                </a:ext>
              </a:extLst>
            </a:blip>
            <a:srcRect r="5717" b="20329"/>
            <a:stretch/>
          </p:blipFill>
          <p:spPr>
            <a:xfrm>
              <a:off x="1301586" y="6215797"/>
              <a:ext cx="777046" cy="300853"/>
            </a:xfrm>
            <a:prstGeom prst="rect">
              <a:avLst/>
            </a:prstGeom>
          </p:spPr>
        </p:pic>
        <p:pic>
          <p:nvPicPr>
            <p:cNvPr id="16" name="Image 15"/>
            <p:cNvPicPr>
              <a:picLocks noChangeAspect="1"/>
            </p:cNvPicPr>
            <p:nvPr/>
          </p:nvPicPr>
          <p:blipFill rotWithShape="1">
            <a:blip r:embed="rId4">
              <a:extLst>
                <a:ext uri="{28A0092B-C50C-407E-A947-70E740481C1C}">
                  <a14:useLocalDpi xmlns:a14="http://schemas.microsoft.com/office/drawing/2010/main" val="0"/>
                </a:ext>
              </a:extLst>
            </a:blip>
            <a:srcRect t="12768" r="7294" b="27661"/>
            <a:stretch/>
          </p:blipFill>
          <p:spPr>
            <a:xfrm>
              <a:off x="2229681" y="6195910"/>
              <a:ext cx="1036073" cy="283222"/>
            </a:xfrm>
            <a:prstGeom prst="rect">
              <a:avLst/>
            </a:prstGeom>
          </p:spPr>
        </p:pic>
        <p:pic>
          <p:nvPicPr>
            <p:cNvPr id="17" name="Image 16"/>
            <p:cNvPicPr>
              <a:picLocks noChangeAspect="1"/>
            </p:cNvPicPr>
            <p:nvPr/>
          </p:nvPicPr>
          <p:blipFill rotWithShape="1">
            <a:blip r:embed="rId5" cstate="print">
              <a:extLst>
                <a:ext uri="{28A0092B-C50C-407E-A947-70E740481C1C}">
                  <a14:useLocalDpi xmlns:a14="http://schemas.microsoft.com/office/drawing/2010/main" val="0"/>
                </a:ext>
              </a:extLst>
            </a:blip>
            <a:srcRect r="50000" b="49999"/>
            <a:stretch/>
          </p:blipFill>
          <p:spPr>
            <a:xfrm>
              <a:off x="562084" y="6217244"/>
              <a:ext cx="652723" cy="240554"/>
            </a:xfrm>
            <a:prstGeom prst="rect">
              <a:avLst/>
            </a:prstGeom>
          </p:spPr>
        </p:pic>
      </p:grpSp>
      <p:sp>
        <p:nvSpPr>
          <p:cNvPr id="2" name="Espace réservé du numéro de diapositive 1"/>
          <p:cNvSpPr>
            <a:spLocks noGrp="1"/>
          </p:cNvSpPr>
          <p:nvPr>
            <p:ph type="sldNum" sz="quarter" idx="12"/>
          </p:nvPr>
        </p:nvSpPr>
        <p:spPr/>
        <p:txBody>
          <a:bodyPr/>
          <a:lstStyle/>
          <a:p>
            <a:fld id="{7F343B61-8089-47DC-85D4-560A80A663C4}" type="slidenum">
              <a:rPr lang="fr-FR" smtClean="0"/>
              <a:pPr/>
              <a:t>6</a:t>
            </a:fld>
            <a:endParaRPr lang="fr-FR"/>
          </a:p>
        </p:txBody>
      </p:sp>
    </p:spTree>
    <p:extLst>
      <p:ext uri="{BB962C8B-B14F-4D97-AF65-F5344CB8AC3E}">
        <p14:creationId xmlns:p14="http://schemas.microsoft.com/office/powerpoint/2010/main" val="3858289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55576" y="692696"/>
            <a:ext cx="7200800" cy="79251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900" b="1" i="1" u="sng" dirty="0">
              <a:latin typeface="Verdana" pitchFamily="34" charset="0"/>
              <a:ea typeface="Verdana" pitchFamily="34" charset="0"/>
              <a:cs typeface="Verdana" pitchFamily="34" charset="0"/>
            </a:endParaRPr>
          </a:p>
        </p:txBody>
      </p:sp>
      <p:sp>
        <p:nvSpPr>
          <p:cNvPr id="4" name="ZoneTexte 3"/>
          <p:cNvSpPr txBox="1"/>
          <p:nvPr/>
        </p:nvSpPr>
        <p:spPr>
          <a:xfrm>
            <a:off x="829301" y="2130395"/>
            <a:ext cx="7829177" cy="2846933"/>
          </a:xfrm>
          <a:prstGeom prst="rect">
            <a:avLst/>
          </a:prstGeom>
          <a:noFill/>
        </p:spPr>
        <p:txBody>
          <a:bodyPr wrap="square" rtlCol="0">
            <a:spAutoFit/>
          </a:bodyPr>
          <a:lstStyle/>
          <a:p>
            <a:pPr marL="252000" indent="-972000">
              <a:spcBef>
                <a:spcPts val="1800"/>
              </a:spcBef>
            </a:pPr>
            <a:r>
              <a:rPr lang="fr-CH" dirty="0">
                <a:solidFill>
                  <a:schemeClr val="accent1"/>
                </a:solidFill>
                <a:latin typeface="Century Gothic" pitchFamily="34" charset="0"/>
              </a:rPr>
              <a:t>1.</a:t>
            </a:r>
            <a:r>
              <a:rPr lang="fr-CH" dirty="0">
                <a:latin typeface="Century Gothic" pitchFamily="34" charset="0"/>
              </a:rPr>
              <a:t> </a:t>
            </a:r>
            <a:r>
              <a:rPr lang="fr-CH" sz="1600" dirty="0" smtClean="0">
                <a:solidFill>
                  <a:schemeClr val="tx2"/>
                </a:solidFill>
                <a:latin typeface="Verdana" pitchFamily="34" charset="0"/>
                <a:ea typeface="Verdana" pitchFamily="34" charset="0"/>
                <a:cs typeface="Verdana" pitchFamily="34" charset="0"/>
              </a:rPr>
              <a:t>Identifier </a:t>
            </a:r>
            <a:r>
              <a:rPr lang="fr-CH" sz="1600" dirty="0">
                <a:solidFill>
                  <a:schemeClr val="tx2"/>
                </a:solidFill>
                <a:latin typeface="Verdana" pitchFamily="34" charset="0"/>
                <a:ea typeface="Verdana" pitchFamily="34" charset="0"/>
                <a:cs typeface="Verdana" pitchFamily="34" charset="0"/>
              </a:rPr>
              <a:t>les besoins en qualifications et compétences des entreprises </a:t>
            </a:r>
            <a:r>
              <a:rPr lang="fr-CH" sz="1600" dirty="0" smtClean="0">
                <a:solidFill>
                  <a:schemeClr val="tx2"/>
                </a:solidFill>
                <a:latin typeface="Verdana" pitchFamily="34" charset="0"/>
                <a:ea typeface="Verdana" pitchFamily="34" charset="0"/>
                <a:cs typeface="Verdana" pitchFamily="34" charset="0"/>
              </a:rPr>
              <a:t>du territoire pour faciliter la transition vers les </a:t>
            </a:r>
            <a:r>
              <a:rPr lang="fr-CH" sz="1600" dirty="0" err="1" smtClean="0">
                <a:solidFill>
                  <a:schemeClr val="tx2"/>
                </a:solidFill>
                <a:latin typeface="Verdana" pitchFamily="34" charset="0"/>
                <a:ea typeface="Verdana" pitchFamily="34" charset="0"/>
                <a:cs typeface="Verdana" pitchFamily="34" charset="0"/>
              </a:rPr>
              <a:t>cleantech</a:t>
            </a:r>
            <a:r>
              <a:rPr lang="fr-CH" sz="1600" dirty="0" smtClean="0">
                <a:solidFill>
                  <a:schemeClr val="tx2"/>
                </a:solidFill>
                <a:latin typeface="Verdana" pitchFamily="34" charset="0"/>
                <a:ea typeface="Verdana" pitchFamily="34" charset="0"/>
                <a:cs typeface="Verdana" pitchFamily="34" charset="0"/>
              </a:rPr>
              <a:t>;</a:t>
            </a:r>
            <a:endParaRPr lang="fr-CH" sz="1600" dirty="0">
              <a:solidFill>
                <a:schemeClr val="tx2"/>
              </a:solidFill>
              <a:latin typeface="Verdana" pitchFamily="34" charset="0"/>
              <a:ea typeface="Verdana" pitchFamily="34" charset="0"/>
              <a:cs typeface="Verdana" pitchFamily="34" charset="0"/>
            </a:endParaRPr>
          </a:p>
          <a:p>
            <a:pPr marL="252000" indent="-576000">
              <a:spcBef>
                <a:spcPts val="1800"/>
              </a:spcBef>
            </a:pPr>
            <a:r>
              <a:rPr lang="fr-CH" sz="1600" dirty="0">
                <a:solidFill>
                  <a:schemeClr val="accent1"/>
                </a:solidFill>
                <a:latin typeface="Verdana" pitchFamily="34" charset="0"/>
                <a:ea typeface="Verdana" pitchFamily="34" charset="0"/>
                <a:cs typeface="Verdana" pitchFamily="34" charset="0"/>
              </a:rPr>
              <a:t>2.</a:t>
            </a:r>
            <a:r>
              <a:rPr lang="fr-CH" sz="1600" dirty="0">
                <a:latin typeface="Verdana" pitchFamily="34" charset="0"/>
                <a:ea typeface="Verdana" pitchFamily="34" charset="0"/>
                <a:cs typeface="Verdana" pitchFamily="34" charset="0"/>
              </a:rPr>
              <a:t> </a:t>
            </a:r>
            <a:r>
              <a:rPr lang="fr-CH" sz="1600" dirty="0">
                <a:solidFill>
                  <a:schemeClr val="tx2"/>
                </a:solidFill>
                <a:latin typeface="Verdana" pitchFamily="34" charset="0"/>
                <a:ea typeface="Verdana" pitchFamily="34" charset="0"/>
                <a:cs typeface="Verdana" pitchFamily="34" charset="0"/>
              </a:rPr>
              <a:t>Etudier l’offre de formation, disponible sur le territoire, liée aux métiers </a:t>
            </a:r>
            <a:r>
              <a:rPr lang="fr-CH" sz="1600" dirty="0" smtClean="0">
                <a:solidFill>
                  <a:schemeClr val="tx2"/>
                </a:solidFill>
                <a:latin typeface="Verdana" pitchFamily="34" charset="0"/>
                <a:ea typeface="Verdana" pitchFamily="34" charset="0"/>
                <a:cs typeface="Verdana" pitchFamily="34" charset="0"/>
              </a:rPr>
              <a:t>verts;</a:t>
            </a:r>
            <a:endParaRPr lang="fr-CH" sz="1600" dirty="0">
              <a:solidFill>
                <a:schemeClr val="tx2"/>
              </a:solidFill>
              <a:latin typeface="Verdana" pitchFamily="34" charset="0"/>
              <a:ea typeface="Verdana" pitchFamily="34" charset="0"/>
              <a:cs typeface="Verdana" pitchFamily="34" charset="0"/>
            </a:endParaRPr>
          </a:p>
          <a:p>
            <a:pPr>
              <a:spcBef>
                <a:spcPts val="1800"/>
              </a:spcBef>
            </a:pPr>
            <a:r>
              <a:rPr lang="fr-CH" sz="1600" dirty="0">
                <a:solidFill>
                  <a:schemeClr val="accent1"/>
                </a:solidFill>
                <a:latin typeface="Verdana" pitchFamily="34" charset="0"/>
                <a:ea typeface="Verdana" pitchFamily="34" charset="0"/>
                <a:cs typeface="Verdana" pitchFamily="34" charset="0"/>
              </a:rPr>
              <a:t>3.</a:t>
            </a:r>
            <a:r>
              <a:rPr lang="fr-CH" sz="1600" dirty="0">
                <a:latin typeface="Verdana" pitchFamily="34" charset="0"/>
                <a:ea typeface="Verdana" pitchFamily="34" charset="0"/>
                <a:cs typeface="Verdana" pitchFamily="34" charset="0"/>
              </a:rPr>
              <a:t> </a:t>
            </a:r>
            <a:r>
              <a:rPr lang="fr-CH" sz="1600" dirty="0">
                <a:solidFill>
                  <a:schemeClr val="tx2"/>
                </a:solidFill>
                <a:latin typeface="Verdana" pitchFamily="34" charset="0"/>
                <a:ea typeface="Verdana" pitchFamily="34" charset="0"/>
                <a:cs typeface="Verdana" pitchFamily="34" charset="0"/>
              </a:rPr>
              <a:t>Cartographier les </a:t>
            </a:r>
            <a:r>
              <a:rPr lang="fr-CH" sz="1600" dirty="0" smtClean="0">
                <a:solidFill>
                  <a:schemeClr val="tx2"/>
                </a:solidFill>
                <a:latin typeface="Verdana" pitchFamily="34" charset="0"/>
                <a:ea typeface="Verdana" pitchFamily="34" charset="0"/>
                <a:cs typeface="Verdana" pitchFamily="34" charset="0"/>
              </a:rPr>
              <a:t>acteurs et entreprises </a:t>
            </a:r>
            <a:r>
              <a:rPr lang="fr-CH" sz="1600" dirty="0" err="1">
                <a:solidFill>
                  <a:schemeClr val="tx2"/>
                </a:solidFill>
                <a:latin typeface="Verdana" pitchFamily="34" charset="0"/>
                <a:ea typeface="Verdana" pitchFamily="34" charset="0"/>
                <a:cs typeface="Verdana" pitchFamily="34" charset="0"/>
              </a:rPr>
              <a:t>Cleantech</a:t>
            </a:r>
            <a:r>
              <a:rPr lang="fr-CH" sz="1600" dirty="0">
                <a:solidFill>
                  <a:schemeClr val="tx2"/>
                </a:solidFill>
                <a:latin typeface="Verdana" pitchFamily="34" charset="0"/>
                <a:ea typeface="Verdana" pitchFamily="34" charset="0"/>
                <a:cs typeface="Verdana" pitchFamily="34" charset="0"/>
              </a:rPr>
              <a:t> de la </a:t>
            </a:r>
            <a:r>
              <a:rPr lang="fr-CH" sz="1600" dirty="0" smtClean="0">
                <a:solidFill>
                  <a:schemeClr val="tx2"/>
                </a:solidFill>
                <a:latin typeface="Verdana" pitchFamily="34" charset="0"/>
                <a:ea typeface="Verdana" pitchFamily="34" charset="0"/>
                <a:cs typeface="Verdana" pitchFamily="34" charset="0"/>
              </a:rPr>
              <a:t>région;</a:t>
            </a:r>
            <a:r>
              <a:rPr lang="fr-CH" sz="1600" dirty="0" smtClean="0">
                <a:latin typeface="Verdana" pitchFamily="34" charset="0"/>
                <a:ea typeface="Verdana" pitchFamily="34" charset="0"/>
                <a:cs typeface="Verdana" pitchFamily="34" charset="0"/>
              </a:rPr>
              <a:t> </a:t>
            </a:r>
            <a:endParaRPr lang="fr-CH" sz="1600" dirty="0">
              <a:latin typeface="Verdana" pitchFamily="34" charset="0"/>
              <a:ea typeface="Verdana" pitchFamily="34" charset="0"/>
              <a:cs typeface="Verdana" pitchFamily="34" charset="0"/>
            </a:endParaRPr>
          </a:p>
          <a:p>
            <a:pPr>
              <a:spcBef>
                <a:spcPts val="1800"/>
              </a:spcBef>
            </a:pPr>
            <a:r>
              <a:rPr lang="fr-CH" sz="1600" dirty="0">
                <a:solidFill>
                  <a:schemeClr val="accent1"/>
                </a:solidFill>
                <a:latin typeface="Verdana" pitchFamily="34" charset="0"/>
                <a:ea typeface="Verdana" pitchFamily="34" charset="0"/>
                <a:cs typeface="Verdana" pitchFamily="34" charset="0"/>
              </a:rPr>
              <a:t>4.</a:t>
            </a:r>
            <a:r>
              <a:rPr lang="fr-CH" sz="1600" dirty="0">
                <a:latin typeface="Verdana" pitchFamily="34" charset="0"/>
                <a:ea typeface="Verdana" pitchFamily="34" charset="0"/>
                <a:cs typeface="Verdana" pitchFamily="34" charset="0"/>
              </a:rPr>
              <a:t> </a:t>
            </a:r>
            <a:r>
              <a:rPr lang="fr-CH" sz="1600" dirty="0">
                <a:solidFill>
                  <a:schemeClr val="tx2"/>
                </a:solidFill>
                <a:latin typeface="Verdana" pitchFamily="34" charset="0"/>
                <a:ea typeface="Verdana" pitchFamily="34" charset="0"/>
                <a:cs typeface="Verdana" pitchFamily="34" charset="0"/>
              </a:rPr>
              <a:t>Emettre des préconisations sur la base des </a:t>
            </a:r>
            <a:r>
              <a:rPr lang="fr-CH" sz="1600" dirty="0" smtClean="0">
                <a:solidFill>
                  <a:schemeClr val="tx2"/>
                </a:solidFill>
                <a:latin typeface="Verdana" pitchFamily="34" charset="0"/>
                <a:ea typeface="Verdana" pitchFamily="34" charset="0"/>
                <a:cs typeface="Verdana" pitchFamily="34" charset="0"/>
              </a:rPr>
              <a:t>résultats.</a:t>
            </a:r>
            <a:endParaRPr lang="fr-CH" sz="1600" dirty="0">
              <a:solidFill>
                <a:schemeClr val="tx2"/>
              </a:solidFill>
              <a:latin typeface="Verdana" pitchFamily="34" charset="0"/>
              <a:ea typeface="Verdana" pitchFamily="34" charset="0"/>
              <a:cs typeface="Verdana" pitchFamily="34" charset="0"/>
            </a:endParaRPr>
          </a:p>
          <a:p>
            <a:r>
              <a:rPr lang="fr-CH" dirty="0">
                <a:latin typeface="Century Gothic" pitchFamily="34" charset="0"/>
              </a:rPr>
              <a:t> </a:t>
            </a:r>
          </a:p>
          <a:p>
            <a:endParaRPr lang="fr-CH" dirty="0"/>
          </a:p>
        </p:txBody>
      </p:sp>
      <p:sp>
        <p:nvSpPr>
          <p:cNvPr id="6" name="Rectangle 2"/>
          <p:cNvSpPr txBox="1">
            <a:spLocks noChangeArrowheads="1"/>
          </p:cNvSpPr>
          <p:nvPr/>
        </p:nvSpPr>
        <p:spPr>
          <a:xfrm>
            <a:off x="755576" y="692274"/>
            <a:ext cx="7488832" cy="648494"/>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900" i="1" u="sng" dirty="0">
                <a:latin typeface="Verdana" pitchFamily="34" charset="0"/>
                <a:ea typeface="Verdana" pitchFamily="34" charset="0"/>
                <a:cs typeface="Verdana" pitchFamily="34" charset="0"/>
              </a:rPr>
              <a:t>Objectifs du </a:t>
            </a:r>
            <a:r>
              <a:rPr lang="fr-FR" sz="2900" i="1" u="sng" dirty="0" smtClean="0">
                <a:latin typeface="Verdana" pitchFamily="34" charset="0"/>
                <a:ea typeface="Verdana" pitchFamily="34" charset="0"/>
                <a:cs typeface="Verdana" pitchFamily="34" charset="0"/>
              </a:rPr>
              <a:t>projet </a:t>
            </a:r>
            <a:r>
              <a:rPr lang="fr-FR" sz="2900" i="1" u="sng" dirty="0">
                <a:latin typeface="Verdana" pitchFamily="34" charset="0"/>
                <a:ea typeface="Verdana" pitchFamily="34" charset="0"/>
                <a:cs typeface="Verdana" pitchFamily="34" charset="0"/>
              </a:rPr>
              <a:t>d’étude </a:t>
            </a:r>
            <a:r>
              <a:rPr lang="fr-FR" sz="2900" b="1" i="1" u="sng" dirty="0" err="1">
                <a:latin typeface="Verdana" pitchFamily="34" charset="0"/>
                <a:ea typeface="Verdana" pitchFamily="34" charset="0"/>
                <a:cs typeface="Verdana" pitchFamily="34" charset="0"/>
              </a:rPr>
              <a:t>CleanEV</a:t>
            </a:r>
            <a:endParaRPr lang="fr-FR" sz="2900" b="1" i="1" u="sng" dirty="0">
              <a:latin typeface="Verdana" pitchFamily="34" charset="0"/>
              <a:ea typeface="Verdana" pitchFamily="34" charset="0"/>
              <a:cs typeface="Verdana" pitchFamily="34" charset="0"/>
            </a:endParaRPr>
          </a:p>
        </p:txBody>
      </p:sp>
      <p:grpSp>
        <p:nvGrpSpPr>
          <p:cNvPr id="10" name="Groupe 9"/>
          <p:cNvGrpSpPr/>
          <p:nvPr/>
        </p:nvGrpSpPr>
        <p:grpSpPr>
          <a:xfrm>
            <a:off x="562084" y="6195910"/>
            <a:ext cx="2703670" cy="320740"/>
            <a:chOff x="562084" y="6195910"/>
            <a:chExt cx="2703670" cy="320740"/>
          </a:xfrm>
        </p:grpSpPr>
        <p:pic>
          <p:nvPicPr>
            <p:cNvPr id="11" name="Espace réservé du contenu 4"/>
            <p:cNvPicPr>
              <a:picLocks noChangeAspect="1"/>
            </p:cNvPicPr>
            <p:nvPr/>
          </p:nvPicPr>
          <p:blipFill rotWithShape="1">
            <a:blip r:embed="rId2" cstate="print">
              <a:extLst>
                <a:ext uri="{28A0092B-C50C-407E-A947-70E740481C1C}">
                  <a14:useLocalDpi xmlns:a14="http://schemas.microsoft.com/office/drawing/2010/main" val="0"/>
                </a:ext>
              </a:extLst>
            </a:blip>
            <a:srcRect r="5717" b="20329"/>
            <a:stretch/>
          </p:blipFill>
          <p:spPr>
            <a:xfrm>
              <a:off x="1301586" y="6215797"/>
              <a:ext cx="777046" cy="300853"/>
            </a:xfrm>
            <a:prstGeom prst="rect">
              <a:avLst/>
            </a:prstGeom>
          </p:spPr>
        </p:pic>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t="12768" r="7294" b="27661"/>
            <a:stretch/>
          </p:blipFill>
          <p:spPr>
            <a:xfrm>
              <a:off x="2229681" y="6195910"/>
              <a:ext cx="1036073" cy="283222"/>
            </a:xfrm>
            <a:prstGeom prst="rect">
              <a:avLst/>
            </a:prstGeom>
          </p:spPr>
        </p:pic>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r="50000" b="49999"/>
            <a:stretch/>
          </p:blipFill>
          <p:spPr>
            <a:xfrm>
              <a:off x="562084" y="6217244"/>
              <a:ext cx="652723" cy="240554"/>
            </a:xfrm>
            <a:prstGeom prst="rect">
              <a:avLst/>
            </a:prstGeom>
          </p:spPr>
        </p:pic>
      </p:grpSp>
      <p:sp>
        <p:nvSpPr>
          <p:cNvPr id="2" name="Espace réservé du numéro de diapositive 1"/>
          <p:cNvSpPr>
            <a:spLocks noGrp="1"/>
          </p:cNvSpPr>
          <p:nvPr>
            <p:ph type="sldNum" sz="quarter" idx="12"/>
          </p:nvPr>
        </p:nvSpPr>
        <p:spPr/>
        <p:txBody>
          <a:bodyPr/>
          <a:lstStyle/>
          <a:p>
            <a:fld id="{7F343B61-8089-47DC-85D4-560A80A663C4}" type="slidenum">
              <a:rPr lang="fr-FR" smtClean="0"/>
              <a:pPr/>
              <a:t>7</a:t>
            </a:fld>
            <a:endParaRPr lang="fr-FR"/>
          </a:p>
        </p:txBody>
      </p:sp>
    </p:spTree>
    <p:extLst>
      <p:ext uri="{BB962C8B-B14F-4D97-AF65-F5344CB8AC3E}">
        <p14:creationId xmlns:p14="http://schemas.microsoft.com/office/powerpoint/2010/main" val="1858185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46173" y="1642683"/>
            <a:ext cx="6700205" cy="1077218"/>
          </a:xfrm>
          <a:prstGeom prst="rect">
            <a:avLst/>
          </a:prstGeom>
          <a:noFill/>
        </p:spPr>
        <p:txBody>
          <a:bodyPr wrap="square" rtlCol="0">
            <a:spAutoFit/>
          </a:bodyPr>
          <a:lstStyle/>
          <a:p>
            <a:pPr algn="ctr"/>
            <a:r>
              <a:rPr lang="fr-CH" sz="3200" dirty="0" smtClean="0">
                <a:solidFill>
                  <a:schemeClr val="tx2"/>
                </a:solidFill>
                <a:latin typeface="Century Gothic" pitchFamily="34" charset="0"/>
              </a:rPr>
              <a:t>Suivez notre étude sur www.cleanev.eu</a:t>
            </a:r>
            <a:endParaRPr lang="fr-CH" sz="3200" dirty="0">
              <a:solidFill>
                <a:schemeClr val="tx2"/>
              </a:solidFill>
              <a:latin typeface="Century Gothic" pitchFamily="34" charset="0"/>
            </a:endParaRPr>
          </a:p>
        </p:txBody>
      </p:sp>
      <p:pic>
        <p:nvPicPr>
          <p:cNvPr id="11" name="Espace réservé du contenu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2300" y="2769163"/>
            <a:ext cx="6742531" cy="3508375"/>
          </a:xfrm>
        </p:spPr>
      </p:pic>
      <p:grpSp>
        <p:nvGrpSpPr>
          <p:cNvPr id="5" name="Groupe 4"/>
          <p:cNvGrpSpPr/>
          <p:nvPr/>
        </p:nvGrpSpPr>
        <p:grpSpPr>
          <a:xfrm>
            <a:off x="703631" y="555761"/>
            <a:ext cx="2982227" cy="480019"/>
            <a:chOff x="562084" y="6195910"/>
            <a:chExt cx="2703670" cy="320740"/>
          </a:xfrm>
        </p:grpSpPr>
        <p:pic>
          <p:nvPicPr>
            <p:cNvPr id="6" name="Espace réservé du contenu 4"/>
            <p:cNvPicPr>
              <a:picLocks noChangeAspect="1"/>
            </p:cNvPicPr>
            <p:nvPr/>
          </p:nvPicPr>
          <p:blipFill rotWithShape="1">
            <a:blip r:embed="rId3" cstate="print">
              <a:extLst>
                <a:ext uri="{28A0092B-C50C-407E-A947-70E740481C1C}">
                  <a14:useLocalDpi xmlns:a14="http://schemas.microsoft.com/office/drawing/2010/main" val="0"/>
                </a:ext>
              </a:extLst>
            </a:blip>
            <a:srcRect r="5717" b="20329"/>
            <a:stretch/>
          </p:blipFill>
          <p:spPr>
            <a:xfrm>
              <a:off x="1301586" y="6215797"/>
              <a:ext cx="777046" cy="300853"/>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12768" r="7294" b="27661"/>
            <a:stretch/>
          </p:blipFill>
          <p:spPr>
            <a:xfrm>
              <a:off x="2229681" y="6195910"/>
              <a:ext cx="1036073" cy="283222"/>
            </a:xfrm>
            <a:prstGeom prst="rect">
              <a:avLst/>
            </a:prstGeom>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50000" b="49999"/>
            <a:stretch/>
          </p:blipFill>
          <p:spPr>
            <a:xfrm>
              <a:off x="562084" y="6217244"/>
              <a:ext cx="652723" cy="240554"/>
            </a:xfrm>
            <a:prstGeom prst="rect">
              <a:avLst/>
            </a:prstGeom>
          </p:spPr>
        </p:pic>
      </p:grpSp>
      <p:sp>
        <p:nvSpPr>
          <p:cNvPr id="2" name="Espace réservé du numéro de diapositive 1"/>
          <p:cNvSpPr>
            <a:spLocks noGrp="1"/>
          </p:cNvSpPr>
          <p:nvPr>
            <p:ph type="sldNum" sz="quarter" idx="12"/>
          </p:nvPr>
        </p:nvSpPr>
        <p:spPr/>
        <p:txBody>
          <a:bodyPr/>
          <a:lstStyle/>
          <a:p>
            <a:fld id="{D45F1541-E919-4E80-A014-7A7DDA5E5A4A}" type="slidenum">
              <a:rPr lang="fr-FR" smtClean="0"/>
              <a:pPr/>
              <a:t>8</a:t>
            </a:fld>
            <a:endParaRPr lang="fr-FR"/>
          </a:p>
        </p:txBody>
      </p:sp>
    </p:spTree>
    <p:extLst>
      <p:ext uri="{BB962C8B-B14F-4D97-AF65-F5344CB8AC3E}">
        <p14:creationId xmlns:p14="http://schemas.microsoft.com/office/powerpoint/2010/main" val="35740039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2554</TotalTime>
  <Words>562</Words>
  <Application>Microsoft Office PowerPoint</Application>
  <PresentationFormat>Affichage à l'écran (4:3)</PresentationFormat>
  <Paragraphs>54</Paragraphs>
  <Slides>8</Slides>
  <Notes>2</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Austin</vt:lpstr>
      <vt:lpstr>Projet d’étude CleanEV</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d’étude CleanEV</dc:title>
  <dc:creator>Michel Denis</dc:creator>
  <cp:lastModifiedBy>Schalk Marine</cp:lastModifiedBy>
  <cp:revision>221</cp:revision>
  <cp:lastPrinted>2012-09-27T15:48:07Z</cp:lastPrinted>
  <dcterms:created xsi:type="dcterms:W3CDTF">2012-09-14T10:22:45Z</dcterms:created>
  <dcterms:modified xsi:type="dcterms:W3CDTF">2012-11-12T15:07:37Z</dcterms:modified>
</cp:coreProperties>
</file>